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4" r:id="rId1"/>
    <p:sldMasterId id="2147483756" r:id="rId2"/>
  </p:sldMasterIdLst>
  <p:notesMasterIdLst>
    <p:notesMasterId r:id="rId33"/>
  </p:notesMasterIdLst>
  <p:sldIdLst>
    <p:sldId id="517" r:id="rId3"/>
    <p:sldId id="1798" r:id="rId4"/>
    <p:sldId id="1801" r:id="rId5"/>
    <p:sldId id="1779" r:id="rId6"/>
    <p:sldId id="1795" r:id="rId7"/>
    <p:sldId id="1780" r:id="rId8"/>
    <p:sldId id="1790" r:id="rId9"/>
    <p:sldId id="1781" r:id="rId10"/>
    <p:sldId id="1791" r:id="rId11"/>
    <p:sldId id="1785" r:id="rId12"/>
    <p:sldId id="1786" r:id="rId13"/>
    <p:sldId id="1792" r:id="rId14"/>
    <p:sldId id="1789" r:id="rId15"/>
    <p:sldId id="1793" r:id="rId16"/>
    <p:sldId id="564" r:id="rId17"/>
    <p:sldId id="1802" r:id="rId18"/>
    <p:sldId id="1800" r:id="rId19"/>
    <p:sldId id="1774" r:id="rId20"/>
    <p:sldId id="1775" r:id="rId21"/>
    <p:sldId id="1776" r:id="rId22"/>
    <p:sldId id="1799" r:id="rId23"/>
    <p:sldId id="1787" r:id="rId24"/>
    <p:sldId id="1778" r:id="rId25"/>
    <p:sldId id="1784" r:id="rId26"/>
    <p:sldId id="580" r:id="rId27"/>
    <p:sldId id="1794" r:id="rId28"/>
    <p:sldId id="1796" r:id="rId29"/>
    <p:sldId id="1777" r:id="rId30"/>
    <p:sldId id="1782" r:id="rId31"/>
    <p:sldId id="1788" r:id="rId32"/>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867"/>
    <a:srgbClr val="FF7C80"/>
    <a:srgbClr val="FF4F53"/>
    <a:srgbClr val="FFE699"/>
    <a:srgbClr val="FFC000"/>
    <a:srgbClr val="FFFFFF"/>
    <a:srgbClr val="000000"/>
    <a:srgbClr val="BFBFBF"/>
    <a:srgbClr val="B686DA"/>
    <a:srgbClr val="532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428" autoAdjust="0"/>
    <p:restoredTop sz="96591" autoAdjust="0"/>
  </p:normalViewPr>
  <p:slideViewPr>
    <p:cSldViewPr>
      <p:cViewPr>
        <p:scale>
          <a:sx n="94" d="100"/>
          <a:sy n="94" d="100"/>
        </p:scale>
        <p:origin x="952" y="1048"/>
      </p:cViewPr>
      <p:guideLst>
        <p:guide orient="horz" pos="2205"/>
        <p:guide pos="2880"/>
      </p:guideLst>
    </p:cSldViewPr>
  </p:slideViewPr>
  <p:outlineViewPr>
    <p:cViewPr>
      <p:scale>
        <a:sx n="100" d="100"/>
        <a:sy n="100" d="100"/>
      </p:scale>
      <p:origin x="0" y="-4040"/>
    </p:cViewPr>
  </p:outlineViewPr>
  <p:notesTextViewPr>
    <p:cViewPr>
      <p:scale>
        <a:sx n="90" d="100"/>
        <a:sy n="9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D5C923-D659-476E-B1AD-3CA15B305703}" type="datetimeFigureOut">
              <a:rPr lang="en-US" smtClean="0"/>
              <a:t>11/24/20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0BD823-04A1-40D4-BE6F-CF5648466616}" type="slidenum">
              <a:rPr lang="en-US" smtClean="0"/>
              <a:t>‹#›</a:t>
            </a:fld>
            <a:endParaRPr lang="en-US"/>
          </a:p>
        </p:txBody>
      </p:sp>
    </p:spTree>
    <p:extLst>
      <p:ext uri="{BB962C8B-B14F-4D97-AF65-F5344CB8AC3E}">
        <p14:creationId xmlns:p14="http://schemas.microsoft.com/office/powerpoint/2010/main" val="284723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Fluorescent_in_situ_hybridiza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CCD_camera" TargetMode="External"/><Relationship Id="rId3" Type="http://schemas.openxmlformats.org/officeDocument/2006/relationships/hyperlink" Target="https://en.wikipedia.org/wiki/DNA" TargetMode="External"/><Relationship Id="rId7" Type="http://schemas.openxmlformats.org/officeDocument/2006/relationships/hyperlink" Target="https://en.wikipedia.org/wiki/Fluorophor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Microtubule" TargetMode="External"/><Relationship Id="rId5" Type="http://schemas.openxmlformats.org/officeDocument/2006/relationships/hyperlink" Target="https://en.wikipedia.org/wiki/INCENP" TargetMode="External"/><Relationship Id="rId4" Type="http://schemas.openxmlformats.org/officeDocument/2006/relationships/hyperlink" Target="https://en.wikipedia.org/wiki/Protei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CCD_camera" TargetMode="External"/><Relationship Id="rId3" Type="http://schemas.openxmlformats.org/officeDocument/2006/relationships/hyperlink" Target="https://en.wikipedia.org/wiki/DNA" TargetMode="External"/><Relationship Id="rId7" Type="http://schemas.openxmlformats.org/officeDocument/2006/relationships/hyperlink" Target="https://en.wikipedia.org/wiki/Fluorophor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Microtubule" TargetMode="External"/><Relationship Id="rId5" Type="http://schemas.openxmlformats.org/officeDocument/2006/relationships/hyperlink" Target="https://en.wikipedia.org/wiki/INCENP" TargetMode="External"/><Relationship Id="rId4" Type="http://schemas.openxmlformats.org/officeDocument/2006/relationships/hyperlink" Target="https://en.wikipedia.org/wiki/Protei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en.wikipedia.org/wiki/CCD_camera" TargetMode="External"/><Relationship Id="rId3" Type="http://schemas.openxmlformats.org/officeDocument/2006/relationships/hyperlink" Target="https://en.wikipedia.org/wiki/DNA" TargetMode="External"/><Relationship Id="rId7" Type="http://schemas.openxmlformats.org/officeDocument/2006/relationships/hyperlink" Target="https://en.wikipedia.org/wiki/Fluorophor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Microtubule" TargetMode="External"/><Relationship Id="rId5" Type="http://schemas.openxmlformats.org/officeDocument/2006/relationships/hyperlink" Target="https://en.wikipedia.org/wiki/INCENP" TargetMode="External"/><Relationship Id="rId4" Type="http://schemas.openxmlformats.org/officeDocument/2006/relationships/hyperlink" Target="https://en.wikipedia.org/wiki/Protein"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CCD_camera" TargetMode="External"/><Relationship Id="rId3" Type="http://schemas.openxmlformats.org/officeDocument/2006/relationships/hyperlink" Target="https://en.wikipedia.org/wiki/DNA" TargetMode="External"/><Relationship Id="rId7" Type="http://schemas.openxmlformats.org/officeDocument/2006/relationships/hyperlink" Target="https://en.wikipedia.org/wiki/Fluorophor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Microtubule" TargetMode="External"/><Relationship Id="rId5" Type="http://schemas.openxmlformats.org/officeDocument/2006/relationships/hyperlink" Target="https://en.wikipedia.org/wiki/INCENP" TargetMode="External"/><Relationship Id="rId4" Type="http://schemas.openxmlformats.org/officeDocument/2006/relationships/hyperlink" Target="https://en.wikipedia.org/wiki/Protei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algn="l" defTabSz="914400" rtl="0" eaLnBrk="1" latinLnBrk="0" hangingPunct="1"/>
            <a:r>
              <a:rPr lang="en-US" dirty="0"/>
              <a:t>Thanks for the organizers for this amazing online conference</a:t>
            </a:r>
          </a:p>
          <a:p>
            <a:pPr marL="0" algn="l" defTabSz="914400" rtl="0" eaLnBrk="1" latinLnBrk="0"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Jonathan from</a:t>
            </a:r>
            <a:r>
              <a:rPr lang="he-IL" dirty="0"/>
              <a:t> </a:t>
            </a:r>
            <a:r>
              <a:rPr lang="en-US" dirty="0"/>
              <a:t> the </a:t>
            </a:r>
            <a:r>
              <a:rPr lang="en-US" dirty="0" err="1"/>
              <a:t>ebenstein's</a:t>
            </a:r>
            <a:r>
              <a:rPr lang="en-US" dirty="0"/>
              <a:t> group in Tel </a:t>
            </a:r>
            <a:r>
              <a:rPr lang="en-US" dirty="0" err="1"/>
              <a:t>aviv</a:t>
            </a:r>
            <a:r>
              <a:rPr lang="en-US" dirty="0"/>
              <a:t> University.</a:t>
            </a:r>
          </a:p>
          <a:p>
            <a:pPr marL="0" algn="l" defTabSz="914400" rtl="0" eaLnBrk="1" latinLnBrk="0" hangingPunct="1"/>
            <a:endParaRPr lang="en-US" dirty="0"/>
          </a:p>
          <a:p>
            <a:pPr marL="0" algn="l" defTabSz="914400" rtl="0" eaLnBrk="1" latinLnBrk="0" hangingPunct="1"/>
            <a:r>
              <a:rPr lang="en-US" dirty="0"/>
              <a:t>And I want to show you in this talk our new system, CoCoS, a new method to see colors </a:t>
            </a:r>
            <a:r>
              <a:rPr lang="en-US" dirty="0">
                <a:sym typeface="Wingdings" pitchFamily="2" charset="2"/>
              </a:rPr>
              <a:t></a:t>
            </a:r>
            <a:endParaRPr lang="en-US" dirty="0"/>
          </a:p>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530BD823-04A1-40D4-BE6F-CF5648466616}" type="slidenum">
              <a:rPr lang="en-US" smtClean="0"/>
              <a:t>1</a:t>
            </a:fld>
            <a:endParaRPr lang="en-US"/>
          </a:p>
        </p:txBody>
      </p:sp>
    </p:spTree>
    <p:extLst>
      <p:ext uri="{BB962C8B-B14F-4D97-AF65-F5344CB8AC3E}">
        <p14:creationId xmlns:p14="http://schemas.microsoft.com/office/powerpoint/2010/main" val="379472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second example shows the ability to extract full spectral information with CoCoS.</a:t>
            </a:r>
          </a:p>
          <a:p>
            <a:endParaRPr lang="en-US" dirty="0"/>
          </a:p>
          <a:p>
            <a:r>
              <a:rPr lang="en-US" dirty="0"/>
              <a:t>I wanted to check if we can differentiate between dyes with similar spectra that fall within the  same  spectral window.</a:t>
            </a:r>
          </a:p>
          <a:p>
            <a:endParaRPr lang="en-US" dirty="0"/>
          </a:p>
          <a:p>
            <a:r>
              <a:rPr lang="en-US" dirty="0"/>
              <a:t>To do that </a:t>
            </a:r>
            <a:r>
              <a:rPr lang="en-US" b="1" dirty="0"/>
              <a:t>you need two consecutive acquisitions</a:t>
            </a:r>
            <a:r>
              <a:rPr lang="en-US" dirty="0"/>
              <a:t>: first you take a </a:t>
            </a:r>
            <a:r>
              <a:rPr lang="en-US" b="1" dirty="0"/>
              <a:t>non-dispersed image </a:t>
            </a:r>
            <a:r>
              <a:rPr lang="en-US" dirty="0"/>
              <a:t>with Relative angle of 180°,next you </a:t>
            </a:r>
            <a:r>
              <a:rPr lang="en-US" b="1" dirty="0"/>
              <a:t>rotate</a:t>
            </a:r>
            <a:r>
              <a:rPr lang="en-US" dirty="0"/>
              <a:t> the prisms to create a </a:t>
            </a:r>
            <a:r>
              <a:rPr lang="en-US" b="1" dirty="0"/>
              <a:t>dispersed spectral image</a:t>
            </a:r>
            <a:r>
              <a:rPr lang="en-US" dirty="0"/>
              <a:t>.</a:t>
            </a:r>
          </a:p>
          <a:p>
            <a:endParaRPr lang="en-US" dirty="0"/>
          </a:p>
          <a:p>
            <a:r>
              <a:rPr lang="en-US" b="1" dirty="0"/>
              <a:t>Taking the intensity profile </a:t>
            </a:r>
            <a:r>
              <a:rPr lang="en-US" dirty="0"/>
              <a:t>of the molecule in the spectral image and </a:t>
            </a:r>
            <a:r>
              <a:rPr lang="en-US" b="1" dirty="0"/>
              <a:t>comparing its displacement to the localization image </a:t>
            </a:r>
            <a:r>
              <a:rPr lang="en-US" dirty="0"/>
              <a:t>enables to deduce the </a:t>
            </a:r>
            <a:r>
              <a:rPr lang="en-US" b="1" dirty="0"/>
              <a:t>full spectral information </a:t>
            </a:r>
            <a:r>
              <a:rPr lang="en-US" dirty="0"/>
              <a:t>of the molecule.</a:t>
            </a:r>
          </a:p>
        </p:txBody>
      </p:sp>
      <p:sp>
        <p:nvSpPr>
          <p:cNvPr id="4" name="Slide Number Placeholder 3"/>
          <p:cNvSpPr>
            <a:spLocks noGrp="1"/>
          </p:cNvSpPr>
          <p:nvPr>
            <p:ph type="sldNum" sz="quarter" idx="5"/>
          </p:nvPr>
        </p:nvSpPr>
        <p:spPr/>
        <p:txBody>
          <a:bodyPr/>
          <a:lstStyle/>
          <a:p>
            <a:fld id="{530BD823-04A1-40D4-BE6F-CF5648466616}" type="slidenum">
              <a:rPr lang="en-US" smtClean="0"/>
              <a:t>10</a:t>
            </a:fld>
            <a:endParaRPr lang="en-US"/>
          </a:p>
        </p:txBody>
      </p:sp>
    </p:spTree>
    <p:extLst>
      <p:ext uri="{BB962C8B-B14F-4D97-AF65-F5344CB8AC3E}">
        <p14:creationId xmlns:p14="http://schemas.microsoft.com/office/powerpoint/2010/main" val="4262393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To show this I labeled 100nm beads with 3 far-red dyes and</a:t>
            </a:r>
            <a:r>
              <a:rPr lang="en-US" b="1" dirty="0"/>
              <a:t> mixed them together</a:t>
            </a:r>
            <a:r>
              <a:rPr lang="en-US" dirty="0"/>
              <a:t>.</a:t>
            </a:r>
          </a:p>
          <a:p>
            <a:endParaRPr lang="en-US" dirty="0"/>
          </a:p>
          <a:p>
            <a:r>
              <a:rPr lang="en-US" dirty="0"/>
              <a:t>On the left you can see an overlay of the </a:t>
            </a:r>
            <a:r>
              <a:rPr lang="en-US" b="1" dirty="0"/>
              <a:t>localization image in white and the spectral image in red</a:t>
            </a:r>
            <a:r>
              <a:rPr lang="en-US" dirty="0"/>
              <a:t>, with </a:t>
            </a:r>
            <a:r>
              <a:rPr lang="en-US" b="1" dirty="0"/>
              <a:t>enlarged examples</a:t>
            </a:r>
            <a:r>
              <a:rPr lang="en-US" dirty="0"/>
              <a:t> at panel C.</a:t>
            </a:r>
          </a:p>
          <a:p>
            <a:endParaRPr lang="en-US" dirty="0"/>
          </a:p>
          <a:p>
            <a:r>
              <a:rPr lang="en-US" dirty="0"/>
              <a:t>Using </a:t>
            </a:r>
            <a:r>
              <a:rPr lang="en-US" b="1" dirty="0"/>
              <a:t>cross-correlation comparison </a:t>
            </a:r>
            <a:r>
              <a:rPr lang="en-US" dirty="0"/>
              <a:t>to the theoretical spectra of the different dyes, </a:t>
            </a:r>
            <a:r>
              <a:rPr lang="en-US" b="1" dirty="0"/>
              <a:t>I could classify each bead to its dye</a:t>
            </a:r>
            <a:r>
              <a:rPr lang="en-US" dirty="0"/>
              <a:t>. Full classified FOV shown on the right of panel B.</a:t>
            </a:r>
          </a:p>
          <a:p>
            <a:endParaRPr lang="en-US" dirty="0"/>
          </a:p>
          <a:p>
            <a:r>
              <a:rPr lang="en-US" dirty="0"/>
              <a:t>At the bottom you can see an overlay of all the single bead spectra in the FOV. Showing </a:t>
            </a:r>
            <a:r>
              <a:rPr lang="en-US" b="1" dirty="0"/>
              <a:t>we can distinguish</a:t>
            </a:r>
            <a:r>
              <a:rPr lang="en-US" dirty="0"/>
              <a:t> between molecules with </a:t>
            </a:r>
            <a:r>
              <a:rPr lang="en-US" b="1" dirty="0"/>
              <a:t>spectral maxima differences of 6 nm</a:t>
            </a:r>
            <a:r>
              <a:rPr lang="en-US" dirty="0"/>
              <a:t>!</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11</a:t>
            </a:fld>
            <a:endParaRPr lang="en-US"/>
          </a:p>
        </p:txBody>
      </p:sp>
    </p:spTree>
    <p:extLst>
      <p:ext uri="{BB962C8B-B14F-4D97-AF65-F5344CB8AC3E}">
        <p14:creationId xmlns:p14="http://schemas.microsoft.com/office/powerpoint/2010/main" val="3821561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this really </a:t>
            </a:r>
            <a:r>
              <a:rPr lang="en-US" b="1" dirty="0"/>
              <a:t>expands the color pallet </a:t>
            </a:r>
            <a:r>
              <a:rPr lang="en-US" dirty="0"/>
              <a:t>we could use in future applications! </a:t>
            </a:r>
          </a:p>
          <a:p>
            <a:endParaRPr lang="en-US" dirty="0"/>
          </a:p>
          <a:p>
            <a:r>
              <a:rPr lang="en-US" dirty="0"/>
              <a:t>With under 6nm spectral resolution, we now can </a:t>
            </a:r>
            <a:r>
              <a:rPr lang="en-US" b="1" dirty="0"/>
              <a:t>distinguish between 6 different dyes </a:t>
            </a:r>
            <a:r>
              <a:rPr lang="en-US" dirty="0"/>
              <a:t>in a </a:t>
            </a:r>
            <a:r>
              <a:rPr lang="en-US" b="1" dirty="0"/>
              <a:t>single laser excitation</a:t>
            </a:r>
            <a:r>
              <a:rPr lang="en-US" dirty="0"/>
              <a:t>!</a:t>
            </a:r>
          </a:p>
          <a:p>
            <a:endParaRPr lang="en-US" dirty="0"/>
          </a:p>
          <a:p>
            <a:r>
              <a:rPr lang="en-US" dirty="0"/>
              <a:t>This significantly </a:t>
            </a:r>
            <a:r>
              <a:rPr lang="en-US" b="1" dirty="0"/>
              <a:t>reduces photo-damage </a:t>
            </a:r>
            <a:r>
              <a:rPr lang="en-US" dirty="0"/>
              <a:t>and the </a:t>
            </a:r>
            <a:r>
              <a:rPr lang="en-US" b="1" dirty="0"/>
              <a:t>optical complexity </a:t>
            </a:r>
            <a:r>
              <a:rPr lang="en-US" dirty="0"/>
              <a:t>and costs of the system.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12</a:t>
            </a:fld>
            <a:endParaRPr lang="en-US"/>
          </a:p>
        </p:txBody>
      </p:sp>
    </p:spTree>
    <p:extLst>
      <p:ext uri="{BB962C8B-B14F-4D97-AF65-F5344CB8AC3E}">
        <p14:creationId xmlns:p14="http://schemas.microsoft.com/office/powerpoint/2010/main" val="413386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a:t>
            </a:r>
            <a:r>
              <a:rPr lang="en-US" b="1" dirty="0"/>
              <a:t>last application </a:t>
            </a:r>
            <a:r>
              <a:rPr lang="en-US" dirty="0"/>
              <a:t>I want to show here is the ability to record single molecule FRET on CoCoS.</a:t>
            </a:r>
          </a:p>
          <a:p>
            <a:endParaRPr lang="en-US" dirty="0"/>
          </a:p>
          <a:p>
            <a:r>
              <a:rPr lang="en-US" dirty="0"/>
              <a:t>In FRET </a:t>
            </a:r>
            <a:r>
              <a:rPr lang="en-US" b="1" dirty="0"/>
              <a:t>when you excite a donor dye</a:t>
            </a:r>
            <a:r>
              <a:rPr lang="en-US" dirty="0"/>
              <a:t>, the </a:t>
            </a:r>
            <a:r>
              <a:rPr lang="en-US" b="1" dirty="0"/>
              <a:t>acceptor can “steal” </a:t>
            </a:r>
            <a:r>
              <a:rPr lang="en-US" dirty="0"/>
              <a:t>its emission photons and </a:t>
            </a:r>
            <a:r>
              <a:rPr lang="en-US" b="1" dirty="0"/>
              <a:t>emit them at longer wavelengths.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efficiency of this process is </a:t>
            </a:r>
            <a:r>
              <a:rPr lang="en-US" b="1" dirty="0"/>
              <a:t>highly dependent on the distance </a:t>
            </a:r>
            <a:r>
              <a:rPr lang="en-US" dirty="0"/>
              <a:t>between the donor and acceptor dyes, allowing to </a:t>
            </a:r>
            <a:r>
              <a:rPr lang="en-US" b="1" dirty="0"/>
              <a:t>measure sub-nm distances</a:t>
            </a:r>
            <a:r>
              <a:rPr lang="en-US" dirty="0"/>
              <a:t>.</a:t>
            </a:r>
          </a:p>
          <a:p>
            <a:endParaRPr lang="en-US" dirty="0"/>
          </a:p>
          <a:p>
            <a:r>
              <a:rPr lang="en-US" dirty="0"/>
              <a:t>In this experiment, we </a:t>
            </a:r>
            <a:r>
              <a:rPr lang="en-US" b="1" dirty="0"/>
              <a:t>used synthetic DNA </a:t>
            </a:r>
            <a:r>
              <a:rPr lang="en-US" dirty="0"/>
              <a:t>molecules tagged with </a:t>
            </a:r>
            <a:r>
              <a:rPr lang="en-US" b="1" dirty="0"/>
              <a:t>specifically spaced donor </a:t>
            </a:r>
            <a:r>
              <a:rPr lang="en-US" dirty="0"/>
              <a:t>and acceptor dyes, resulting in </a:t>
            </a:r>
            <a:r>
              <a:rPr lang="en-US" b="1" dirty="0"/>
              <a:t>low, medium and high FRET efficiencies</a:t>
            </a:r>
            <a:r>
              <a:rPr lang="en-US" dirty="0"/>
              <a:t>.</a:t>
            </a:r>
          </a:p>
          <a:p>
            <a:endParaRPr lang="en-US" dirty="0"/>
          </a:p>
          <a:p>
            <a:r>
              <a:rPr lang="en-US" dirty="0"/>
              <a:t>In CoCoS, the </a:t>
            </a:r>
            <a:r>
              <a:rPr lang="en-US" b="1" dirty="0"/>
              <a:t>acceptor emission is dispersed above the donor’s</a:t>
            </a:r>
            <a:r>
              <a:rPr lang="en-US" dirty="0"/>
              <a:t> allowing to image their emission simultaneously.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can see </a:t>
            </a:r>
            <a:r>
              <a:rPr lang="en-US" b="1" dirty="0"/>
              <a:t>example kymographs of 3 FRET pairs</a:t>
            </a:r>
            <a:r>
              <a:rPr lang="en-US" dirty="0"/>
              <a:t>, visualizing the </a:t>
            </a:r>
            <a:r>
              <a:rPr lang="en-US" b="1" dirty="0"/>
              <a:t>dynamic FRET efficiency upon donor excitation. </a:t>
            </a:r>
            <a:r>
              <a:rPr lang="en-US" dirty="0"/>
              <a:t>In yellow you see the intensity of acceptor emission in time, and in green the donor’s emission.</a:t>
            </a:r>
          </a:p>
          <a:p>
            <a:endParaRPr lang="en-US" dirty="0"/>
          </a:p>
          <a:p>
            <a:r>
              <a:rPr lang="en-US" dirty="0"/>
              <a:t>Using alternating laser excitation </a:t>
            </a:r>
            <a:r>
              <a:rPr lang="en-US" b="1" dirty="0"/>
              <a:t>we could accurately quantify the FRET efficiency</a:t>
            </a:r>
            <a:r>
              <a:rPr lang="en-US" dirty="0"/>
              <a:t>, and </a:t>
            </a:r>
            <a:r>
              <a:rPr lang="en-US" b="1" dirty="0"/>
              <a:t>resolve the three distance distributions </a:t>
            </a:r>
            <a:r>
              <a:rPr lang="en-US" dirty="0"/>
              <a:t>of the samples.</a:t>
            </a:r>
          </a:p>
          <a:p>
            <a:endParaRPr lang="en-US" dirty="0"/>
          </a:p>
          <a:p>
            <a:r>
              <a:rPr lang="en-US" dirty="0"/>
              <a:t>This shows that we can have </a:t>
            </a:r>
            <a:r>
              <a:rPr lang="en-US" b="1" dirty="0"/>
              <a:t>single molecule sensitivity with Epi- illumination</a:t>
            </a:r>
            <a:r>
              <a:rPr lang="en-US" dirty="0"/>
              <a:t>, and also get a </a:t>
            </a:r>
            <a:r>
              <a:rPr lang="en-US" b="1" dirty="0"/>
              <a:t>big increase in throughput</a:t>
            </a:r>
            <a:r>
              <a:rPr lang="en-US" dirty="0"/>
              <a:t>. </a:t>
            </a:r>
          </a:p>
          <a:p>
            <a:endParaRPr lang="en-US" dirty="0"/>
          </a:p>
          <a:p>
            <a:r>
              <a:rPr lang="en-US" dirty="0"/>
              <a:t>We can now easily do </a:t>
            </a:r>
            <a:r>
              <a:rPr lang="en-US" b="1" dirty="0"/>
              <a:t>multi-color smFRET and break the current 4-color record</a:t>
            </a:r>
            <a:r>
              <a:rPr lang="en-US" dirty="0"/>
              <a:t>.  </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13</a:t>
            </a:fld>
            <a:endParaRPr lang="en-US"/>
          </a:p>
        </p:txBody>
      </p:sp>
    </p:spTree>
    <p:extLst>
      <p:ext uri="{BB962C8B-B14F-4D97-AF65-F5344CB8AC3E}">
        <p14:creationId xmlns:p14="http://schemas.microsoft.com/office/powerpoint/2010/main" val="193150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All this and more is </a:t>
            </a:r>
            <a:r>
              <a:rPr lang="en-US" dirty="0"/>
              <a:t>now available online in </a:t>
            </a:r>
            <a:r>
              <a:rPr lang="en-US" dirty="0" err="1"/>
              <a:t>bioRxiv</a:t>
            </a:r>
            <a:r>
              <a:rPr lang="en-US" dirty="0"/>
              <a:t>.</a:t>
            </a:r>
          </a:p>
          <a:p>
            <a:endParaRPr lang="en-US" dirty="0"/>
          </a:p>
          <a:p>
            <a:r>
              <a:rPr lang="en-US" dirty="0"/>
              <a:t>I would  really like to  </a:t>
            </a:r>
            <a:r>
              <a:rPr lang="en-US" b="1" dirty="0"/>
              <a:t>thank all our collaborators </a:t>
            </a:r>
            <a:r>
              <a:rPr lang="en-US" dirty="0"/>
              <a:t>that gave us their samples, and </a:t>
            </a:r>
            <a:r>
              <a:rPr lang="en-US" b="1" dirty="0"/>
              <a:t>Yael and Dima from my lab that </a:t>
            </a:r>
            <a:r>
              <a:rPr lang="en-US" dirty="0"/>
              <a:t>helped making this work.</a:t>
            </a:r>
          </a:p>
        </p:txBody>
      </p:sp>
      <p:sp>
        <p:nvSpPr>
          <p:cNvPr id="4" name="Slide Number Placeholder 3"/>
          <p:cNvSpPr>
            <a:spLocks noGrp="1"/>
          </p:cNvSpPr>
          <p:nvPr>
            <p:ph type="sldNum" sz="quarter" idx="5"/>
          </p:nvPr>
        </p:nvSpPr>
        <p:spPr/>
        <p:txBody>
          <a:bodyPr/>
          <a:lstStyle/>
          <a:p>
            <a:fld id="{530BD823-04A1-40D4-BE6F-CF5648466616}" type="slidenum">
              <a:rPr lang="en-US" smtClean="0"/>
              <a:t>14</a:t>
            </a:fld>
            <a:endParaRPr lang="en-US"/>
          </a:p>
        </p:txBody>
      </p:sp>
    </p:spTree>
    <p:extLst>
      <p:ext uri="{BB962C8B-B14F-4D97-AF65-F5344CB8AC3E}">
        <p14:creationId xmlns:p14="http://schemas.microsoft.com/office/powerpoint/2010/main" val="135972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a:t>
            </a:r>
            <a:r>
              <a:rPr lang="en-US" b="1" dirty="0"/>
              <a:t>especially to thank Yuval </a:t>
            </a:r>
            <a:r>
              <a:rPr lang="en-US" dirty="0"/>
              <a:t>and the </a:t>
            </a:r>
            <a:r>
              <a:rPr lang="en-US" b="1" dirty="0"/>
              <a:t>great team we have in the lab</a:t>
            </a:r>
            <a:r>
              <a:rPr lang="en-US" dirty="0"/>
              <a:t>, </a:t>
            </a:r>
          </a:p>
          <a:p>
            <a:r>
              <a:rPr lang="en-US" dirty="0"/>
              <a:t>And finally the </a:t>
            </a:r>
            <a:r>
              <a:rPr lang="en-US" b="1" dirty="0"/>
              <a:t>Azrieli foundation for their generous fellowship</a:t>
            </a:r>
          </a:p>
          <a:p>
            <a:r>
              <a:rPr lang="en-US" dirty="0"/>
              <a:t>And I’d be happy  to take any questions.</a:t>
            </a:r>
          </a:p>
        </p:txBody>
      </p:sp>
      <p:sp>
        <p:nvSpPr>
          <p:cNvPr id="4" name="Slide Number Placeholder 3"/>
          <p:cNvSpPr>
            <a:spLocks noGrp="1"/>
          </p:cNvSpPr>
          <p:nvPr>
            <p:ph type="sldNum" sz="quarter" idx="5"/>
          </p:nvPr>
        </p:nvSpPr>
        <p:spPr/>
        <p:txBody>
          <a:bodyPr/>
          <a:lstStyle/>
          <a:p>
            <a:fld id="{530BD823-04A1-40D4-BE6F-CF5648466616}" type="slidenum">
              <a:rPr lang="en-US" smtClean="0"/>
              <a:t>15</a:t>
            </a:fld>
            <a:endParaRPr lang="en-US"/>
          </a:p>
        </p:txBody>
      </p:sp>
    </p:spTree>
    <p:extLst>
      <p:ext uri="{BB962C8B-B14F-4D97-AF65-F5344CB8AC3E}">
        <p14:creationId xmlns:p14="http://schemas.microsoft.com/office/powerpoint/2010/main" val="142733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order to do that there are three main schemes for color detection: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common method is using a filter wheel to switch emission color channels. This allows large FOV but you lose throughput and acquisition synchronization between colors with every additional color. So dynamic recording is problematic with this scheme.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second approach is to split your FOV to the different colors allowing to record color simultaneously paying this time with real-estate on your camera, thus reducing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recent approach is to split the FOV to a localization and spectral images, allowing to record unlimited number  of color channels simultaneously, paying with reduced SNR and very small FOV.</a:t>
            </a:r>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17</a:t>
            </a:fld>
            <a:endParaRPr lang="en-US"/>
          </a:p>
        </p:txBody>
      </p:sp>
    </p:spTree>
    <p:extLst>
      <p:ext uri="{BB962C8B-B14F-4D97-AF65-F5344CB8AC3E}">
        <p14:creationId xmlns:p14="http://schemas.microsoft.com/office/powerpoint/2010/main" val="244820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Let’s start off with a quick intro to  fluorescence microscopy.</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We tag the samples with fluorescent molecules.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When excited these molecules emit light slightly shifted towards the red.</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This allows to filter out the strong excitation light and collect only the light emitted from these molecules allowing to greatly enhance their contrast.  </a:t>
            </a:r>
          </a:p>
          <a:p>
            <a:pPr marL="0" indent="0">
              <a:buNone/>
            </a:pPr>
            <a:r>
              <a:rPr lang="en-US" sz="1200" b="0" i="0" kern="1200" dirty="0">
                <a:solidFill>
                  <a:schemeClr val="tx1"/>
                </a:solidFill>
                <a:effectLst/>
                <a:latin typeface="+mn-lt"/>
                <a:ea typeface="+mn-ea"/>
                <a:cs typeface="+mn-cs"/>
              </a:rPr>
              <a:t>  </a:t>
            </a:r>
          </a:p>
          <a:p>
            <a:pPr marL="0" indent="0">
              <a:buNone/>
            </a:pPr>
            <a:r>
              <a:rPr lang="en-US" sz="1200" b="0" i="0" kern="1200" dirty="0">
                <a:solidFill>
                  <a:schemeClr val="tx1"/>
                </a:solidFill>
                <a:effectLst/>
                <a:latin typeface="+mn-lt"/>
                <a:ea typeface="+mn-ea"/>
                <a:cs typeface="+mn-cs"/>
              </a:rPr>
              <a:t>Different types of fluorophores have different colors, so we can tag many different entities and distinguish between them in complex environments.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Such  as different chromosomes in the nucleus, different proteins in the cell or our own interest in the lab: different genetic and epi-genetic modifications on single DNA molecules</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But  that’s for a different talk…</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Human lymphocyte nucleus stained with DAPI with chromosome 13 (green) and 21 (red) centromere probes hybridized (</a:t>
            </a:r>
            <a:r>
              <a:rPr lang="en-US" sz="1200" b="0" i="0" u="none" strike="noStrike" kern="1200" dirty="0">
                <a:solidFill>
                  <a:schemeClr val="tx1"/>
                </a:solidFill>
                <a:effectLst/>
                <a:latin typeface="+mn-lt"/>
                <a:ea typeface="+mn-ea"/>
                <a:cs typeface="+mn-cs"/>
                <a:hlinkClick r:id="rId3" tooltip="Fluorescent in situ hybridization"/>
              </a:rPr>
              <a:t>Fluorescent in situ hybridization</a:t>
            </a:r>
            <a:r>
              <a:rPr lang="en-US" sz="1200" b="0" i="0" kern="1200" dirty="0">
                <a:solidFill>
                  <a:schemeClr val="tx1"/>
                </a:solidFill>
                <a:effectLst/>
                <a:latin typeface="+mn-lt"/>
                <a:ea typeface="+mn-ea"/>
                <a:cs typeface="+mn-cs"/>
              </a:rPr>
              <a:t> (FISH))</a:t>
            </a:r>
          </a:p>
          <a:p>
            <a:pPr marL="228600" indent="-228600">
              <a:buAutoNum type="arabicPeriod"/>
            </a:pPr>
            <a:r>
              <a:rPr lang="en-US" sz="1200" b="0" i="0" kern="1200" dirty="0">
                <a:solidFill>
                  <a:schemeClr val="tx1"/>
                </a:solidFill>
                <a:effectLst/>
                <a:latin typeface="+mn-lt"/>
                <a:ea typeface="+mn-ea"/>
                <a:cs typeface="+mn-cs"/>
              </a:rPr>
              <a:t>Endothelial cells under the microscope. Nuclei are stained blue with DAPI, microtubules are marked green by an antibody bound to FITC and actin filaments are labeled red with phalloidin bound to TRITC. Bovine pulmonary artery endothelial (BPAE) cells</a:t>
            </a:r>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18</a:t>
            </a:fld>
            <a:endParaRPr lang="en-US"/>
          </a:p>
        </p:txBody>
      </p:sp>
    </p:spTree>
    <p:extLst>
      <p:ext uri="{BB962C8B-B14F-4D97-AF65-F5344CB8AC3E}">
        <p14:creationId xmlns:p14="http://schemas.microsoft.com/office/powerpoint/2010/main" val="296411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 major feature of fluorescence microscopy is the ability to see dynamics in live environments.</a:t>
            </a:r>
          </a:p>
          <a:p>
            <a:endParaRPr lang="en-US" dirty="0"/>
          </a:p>
          <a:p>
            <a:r>
              <a:rPr lang="en-US" dirty="0"/>
              <a:t>You can track different proteins moving on membranes to learn their diffusion and characteristics.</a:t>
            </a:r>
          </a:p>
          <a:p>
            <a:endParaRPr lang="en-US" dirty="0"/>
          </a:p>
          <a:p>
            <a:r>
              <a:rPr lang="en-US" dirty="0"/>
              <a:t>And you can also measure dynamically  sub-nanometer distances using FRET, and characterize protein folding.</a:t>
            </a:r>
          </a:p>
          <a:p>
            <a:endParaRPr lang="en-US" dirty="0"/>
          </a:p>
          <a:p>
            <a:r>
              <a:rPr lang="en-US" dirty="0"/>
              <a:t>We’ll talk about  that later on.</a:t>
            </a:r>
          </a:p>
          <a:p>
            <a:endParaRPr lang="en-US" dirty="0"/>
          </a:p>
          <a:p>
            <a:r>
              <a:rPr lang="en-US" b="1" dirty="0"/>
              <a:t>So we want to see as many  colors possible and visualize them with good temporal resolution!</a:t>
            </a:r>
          </a:p>
        </p:txBody>
      </p:sp>
      <p:sp>
        <p:nvSpPr>
          <p:cNvPr id="4" name="Slide Number Placeholder 3"/>
          <p:cNvSpPr>
            <a:spLocks noGrp="1"/>
          </p:cNvSpPr>
          <p:nvPr>
            <p:ph type="sldNum" sz="quarter" idx="5"/>
          </p:nvPr>
        </p:nvSpPr>
        <p:spPr/>
        <p:txBody>
          <a:bodyPr/>
          <a:lstStyle/>
          <a:p>
            <a:fld id="{530BD823-04A1-40D4-BE6F-CF5648466616}" type="slidenum">
              <a:rPr lang="en-US" smtClean="0"/>
              <a:t>19</a:t>
            </a:fld>
            <a:endParaRPr lang="en-US"/>
          </a:p>
        </p:txBody>
      </p:sp>
    </p:spTree>
    <p:extLst>
      <p:ext uri="{BB962C8B-B14F-4D97-AF65-F5344CB8AC3E}">
        <p14:creationId xmlns:p14="http://schemas.microsoft.com/office/powerpoint/2010/main" val="3435017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basically there are three main methods out there to do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The most common is using filter wheel.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You image the sample with  different filters </a:t>
            </a:r>
            <a:r>
              <a:rPr lang="en-US" sz="1200" b="1" i="0" kern="1200" dirty="0">
                <a:solidFill>
                  <a:schemeClr val="tx1"/>
                </a:solidFill>
                <a:effectLst/>
                <a:latin typeface="+mn-lt"/>
                <a:ea typeface="+mn-ea"/>
                <a:cs typeface="+mn-cs"/>
              </a:rPr>
              <a:t>sequentially</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dirty="0"/>
              <a:t>and then overlay these images to create a </a:t>
            </a:r>
            <a:r>
              <a:rPr lang="en-US" b="1" dirty="0"/>
              <a:t>composite</a:t>
            </a:r>
            <a:r>
              <a:rPr lang="en-US" dirty="0"/>
              <a:t> color image of your sample.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Advantage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simple</a:t>
            </a:r>
            <a:r>
              <a:rPr lang="en-US" sz="1200" b="0" i="0" kern="1200" dirty="0">
                <a:solidFill>
                  <a:schemeClr val="tx1"/>
                </a:solidFill>
                <a:effectLst/>
                <a:latin typeface="+mn-lt"/>
                <a:ea typeface="+mn-ea"/>
                <a:cs typeface="+mn-cs"/>
              </a:rPr>
              <a:t> and with the </a:t>
            </a:r>
            <a:r>
              <a:rPr lang="en-US" sz="1200" b="1" i="0" kern="1200" dirty="0">
                <a:solidFill>
                  <a:schemeClr val="tx1"/>
                </a:solidFill>
                <a:effectLst/>
                <a:latin typeface="+mn-lt"/>
                <a:ea typeface="+mn-ea"/>
                <a:cs typeface="+mn-cs"/>
              </a:rPr>
              <a:t>largest field of view</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Disadvantages: if </a:t>
            </a:r>
            <a:r>
              <a:rPr lang="en-US" sz="1200" b="1" i="0" kern="1200" dirty="0">
                <a:solidFill>
                  <a:schemeClr val="tx1"/>
                </a:solidFill>
                <a:effectLst/>
                <a:latin typeface="+mn-lt"/>
                <a:ea typeface="+mn-ea"/>
                <a:cs typeface="+mn-cs"/>
              </a:rPr>
              <a:t>dynamics is faster</a:t>
            </a:r>
            <a:r>
              <a:rPr lang="en-US" sz="1200" b="0" i="0" kern="1200" dirty="0">
                <a:solidFill>
                  <a:schemeClr val="tx1"/>
                </a:solidFill>
                <a:effectLst/>
                <a:latin typeface="+mn-lt"/>
                <a:ea typeface="+mn-ea"/>
                <a:cs typeface="+mn-cs"/>
              </a:rPr>
              <a:t> than filter switching you </a:t>
            </a:r>
            <a:r>
              <a:rPr lang="en-US" sz="1200" b="1" i="0" kern="1200" dirty="0">
                <a:solidFill>
                  <a:schemeClr val="tx1"/>
                </a:solidFill>
                <a:effectLst/>
                <a:latin typeface="+mn-lt"/>
                <a:ea typeface="+mn-ea"/>
                <a:cs typeface="+mn-cs"/>
              </a:rPr>
              <a:t>loose synchronization </a:t>
            </a:r>
            <a:r>
              <a:rPr lang="en-US" sz="1200" b="0" i="0" kern="1200" dirty="0">
                <a:solidFill>
                  <a:schemeClr val="tx1"/>
                </a:solidFill>
                <a:effectLst/>
                <a:latin typeface="+mn-lt"/>
                <a:ea typeface="+mn-ea"/>
                <a:cs typeface="+mn-cs"/>
              </a:rPr>
              <a:t>between colors.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And you pay for each </a:t>
            </a:r>
            <a:r>
              <a:rPr lang="en-US" sz="1200" b="1" i="0" kern="1200" dirty="0">
                <a:solidFill>
                  <a:schemeClr val="tx1"/>
                </a:solidFill>
                <a:effectLst/>
                <a:latin typeface="+mn-lt"/>
                <a:ea typeface="+mn-ea"/>
                <a:cs typeface="+mn-cs"/>
              </a:rPr>
              <a:t>additional color with a linear increase</a:t>
            </a:r>
            <a:r>
              <a:rPr lang="en-US" sz="1200" b="0" i="0" kern="1200" dirty="0">
                <a:solidFill>
                  <a:schemeClr val="tx1"/>
                </a:solidFill>
                <a:effectLst/>
                <a:latin typeface="+mn-lt"/>
                <a:ea typeface="+mn-ea"/>
                <a:cs typeface="+mn-cs"/>
              </a:rPr>
              <a:t> in total acquisition </a:t>
            </a:r>
            <a:r>
              <a:rPr lang="en-US" sz="1200" b="1" i="0" kern="1200" dirty="0">
                <a:solidFill>
                  <a:schemeClr val="tx1"/>
                </a:solidFill>
                <a:effectLst/>
                <a:latin typeface="+mn-lt"/>
                <a:ea typeface="+mn-ea"/>
                <a:cs typeface="+mn-cs"/>
              </a:rPr>
              <a:t>time</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The second approach is to split the FOV of your camera to different areas each area recording a different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Advantages: you image all colors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Drawbacks: You pay with </a:t>
            </a:r>
            <a:r>
              <a:rPr lang="en-US" sz="1200" b="1" i="0" kern="1200" dirty="0">
                <a:solidFill>
                  <a:schemeClr val="tx1"/>
                </a:solidFill>
                <a:effectLst/>
                <a:latin typeface="+mn-lt"/>
                <a:ea typeface="+mn-ea"/>
                <a:cs typeface="+mn-cs"/>
              </a:rPr>
              <a:t>smaller FOV</a:t>
            </a:r>
            <a:r>
              <a:rPr lang="en-US" sz="1200" b="0" i="0" kern="1200" dirty="0">
                <a:solidFill>
                  <a:schemeClr val="tx1"/>
                </a:solidFill>
                <a:effectLst/>
                <a:latin typeface="+mn-lt"/>
                <a:ea typeface="+mn-ea"/>
                <a:cs typeface="+mn-cs"/>
              </a:rPr>
              <a:t> that gets smaller and smaller with every color.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The last method is quite new.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emission is split in two: a diffraction limited channel used for localization with no spectral information, and a spectral channel where a dispersive element (prism or grating) is used to give the spectral signature of the fluorescent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Advantages: almost </a:t>
            </a:r>
            <a:r>
              <a:rPr lang="en-US" sz="1200" b="1" i="0" kern="1200" dirty="0">
                <a:solidFill>
                  <a:schemeClr val="tx1"/>
                </a:solidFill>
                <a:effectLst/>
                <a:latin typeface="+mn-lt"/>
                <a:ea typeface="+mn-ea"/>
                <a:cs typeface="+mn-cs"/>
              </a:rPr>
              <a:t>unlimited number of color </a:t>
            </a:r>
            <a:r>
              <a:rPr lang="en-US" sz="1200" b="0" i="0" kern="1200" dirty="0">
                <a:solidFill>
                  <a:schemeClr val="tx1"/>
                </a:solidFill>
                <a:effectLst/>
                <a:latin typeface="+mn-lt"/>
                <a:ea typeface="+mn-ea"/>
                <a:cs typeface="+mn-cs"/>
              </a:rPr>
              <a:t>channels in a </a:t>
            </a:r>
            <a:r>
              <a:rPr lang="en-US" sz="1200" b="1" i="0" kern="1200" dirty="0">
                <a:solidFill>
                  <a:schemeClr val="tx1"/>
                </a:solidFill>
                <a:effectLst/>
                <a:latin typeface="+mn-lt"/>
                <a:ea typeface="+mn-ea"/>
                <a:cs typeface="+mn-cs"/>
              </a:rPr>
              <a:t>single frame</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Drawbacks: </a:t>
            </a:r>
            <a:r>
              <a:rPr lang="en-US" sz="1200" b="1" i="0" kern="1200" dirty="0">
                <a:solidFill>
                  <a:schemeClr val="tx1"/>
                </a:solidFill>
                <a:effectLst/>
                <a:latin typeface="+mn-lt"/>
                <a:ea typeface="+mn-ea"/>
                <a:cs typeface="+mn-cs"/>
              </a:rPr>
              <a:t>really small FOV</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Hard alignment</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spectral resolution is set</a:t>
            </a:r>
            <a:r>
              <a:rPr lang="en-US" sz="1200" b="0" i="0" kern="1200" dirty="0">
                <a:solidFill>
                  <a:schemeClr val="tx1"/>
                </a:solidFill>
                <a:effectLst/>
                <a:latin typeface="+mn-lt"/>
                <a:ea typeface="+mn-ea"/>
                <a:cs typeface="+mn-cs"/>
              </a:rPr>
              <a:t> with the assembly of the optical system, I </a:t>
            </a:r>
            <a:r>
              <a:rPr lang="en-US" sz="1200" b="1" i="0" kern="1200" dirty="0">
                <a:solidFill>
                  <a:schemeClr val="tx1"/>
                </a:solidFill>
                <a:effectLst/>
                <a:latin typeface="+mn-lt"/>
                <a:ea typeface="+mn-ea"/>
                <a:cs typeface="+mn-cs"/>
              </a:rPr>
              <a:t>will show you why </a:t>
            </a:r>
            <a:r>
              <a:rPr lang="en-US" sz="1200" b="0" i="0" kern="1200" dirty="0">
                <a:solidFill>
                  <a:schemeClr val="tx1"/>
                </a:solidFill>
                <a:effectLst/>
                <a:latin typeface="+mn-lt"/>
                <a:ea typeface="+mn-ea"/>
                <a:cs typeface="+mn-cs"/>
              </a:rPr>
              <a:t>this is a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Epifluorescent</a:t>
            </a:r>
            <a:r>
              <a:rPr lang="en-US" sz="1200" b="0" i="0" kern="1200" dirty="0">
                <a:solidFill>
                  <a:schemeClr val="tx1"/>
                </a:solidFill>
                <a:effectLst/>
                <a:latin typeface="+mn-lt"/>
                <a:ea typeface="+mn-ea"/>
                <a:cs typeface="+mn-cs"/>
              </a:rPr>
              <a:t> imaging of the three components in a dividing human cancer cell. </a:t>
            </a:r>
            <a:r>
              <a:rPr lang="en-US" sz="1200" b="0" i="0" u="none" strike="noStrike" kern="1200" dirty="0">
                <a:solidFill>
                  <a:schemeClr val="tx1"/>
                </a:solidFill>
                <a:effectLst/>
                <a:latin typeface="+mn-lt"/>
                <a:ea typeface="+mn-ea"/>
                <a:cs typeface="+mn-cs"/>
                <a:hlinkClick r:id="rId3" tooltip="DNA"/>
              </a:rPr>
              <a:t>DNA</a:t>
            </a:r>
            <a:r>
              <a:rPr lang="en-US" sz="1200" b="0" i="0" kern="1200" dirty="0">
                <a:solidFill>
                  <a:schemeClr val="tx1"/>
                </a:solidFill>
                <a:effectLst/>
                <a:latin typeface="+mn-lt"/>
                <a:ea typeface="+mn-ea"/>
                <a:cs typeface="+mn-cs"/>
              </a:rPr>
              <a:t> is stained blue, a </a:t>
            </a:r>
            <a:r>
              <a:rPr lang="en-US" sz="1200" b="0" i="0" u="none" strike="noStrike" kern="1200" dirty="0">
                <a:solidFill>
                  <a:schemeClr val="tx1"/>
                </a:solidFill>
                <a:effectLst/>
                <a:latin typeface="+mn-lt"/>
                <a:ea typeface="+mn-ea"/>
                <a:cs typeface="+mn-cs"/>
                <a:hlinkClick r:id="rId4" tooltip="Protein"/>
              </a:rPr>
              <a:t>protein</a:t>
            </a:r>
            <a:r>
              <a:rPr lang="en-US" sz="1200" b="0" i="0" kern="1200" dirty="0">
                <a:solidFill>
                  <a:schemeClr val="tx1"/>
                </a:solidFill>
                <a:effectLst/>
                <a:latin typeface="+mn-lt"/>
                <a:ea typeface="+mn-ea"/>
                <a:cs typeface="+mn-cs"/>
              </a:rPr>
              <a:t> called </a:t>
            </a:r>
            <a:r>
              <a:rPr lang="en-US" sz="1200" b="0" i="0" u="none" strike="noStrike" kern="1200" dirty="0">
                <a:solidFill>
                  <a:schemeClr val="tx1"/>
                </a:solidFill>
                <a:effectLst/>
                <a:latin typeface="+mn-lt"/>
                <a:ea typeface="+mn-ea"/>
                <a:cs typeface="+mn-cs"/>
                <a:hlinkClick r:id="rId5" tooltip="INCENP"/>
              </a:rPr>
              <a:t>INCENP</a:t>
            </a:r>
            <a:r>
              <a:rPr lang="en-US" sz="1200" b="0" i="0" kern="1200" dirty="0">
                <a:solidFill>
                  <a:schemeClr val="tx1"/>
                </a:solidFill>
                <a:effectLst/>
                <a:latin typeface="+mn-lt"/>
                <a:ea typeface="+mn-ea"/>
                <a:cs typeface="+mn-cs"/>
              </a:rPr>
              <a:t> is green, and the </a:t>
            </a:r>
            <a:r>
              <a:rPr lang="en-US" sz="1200" b="0" i="0" u="none" strike="noStrike" kern="1200" dirty="0">
                <a:solidFill>
                  <a:schemeClr val="tx1"/>
                </a:solidFill>
                <a:effectLst/>
                <a:latin typeface="+mn-lt"/>
                <a:ea typeface="+mn-ea"/>
                <a:cs typeface="+mn-cs"/>
                <a:hlinkClick r:id="rId6" tooltip="Microtubule"/>
              </a:rPr>
              <a:t>microtubules</a:t>
            </a:r>
            <a:r>
              <a:rPr lang="en-US" sz="1200" b="0" i="0" kern="1200" dirty="0">
                <a:solidFill>
                  <a:schemeClr val="tx1"/>
                </a:solidFill>
                <a:effectLst/>
                <a:latin typeface="+mn-lt"/>
                <a:ea typeface="+mn-ea"/>
                <a:cs typeface="+mn-cs"/>
              </a:rPr>
              <a:t> are red. Each </a:t>
            </a:r>
            <a:r>
              <a:rPr lang="en-US" sz="1200" b="0" i="0" u="none" strike="noStrike" kern="1200" dirty="0">
                <a:solidFill>
                  <a:schemeClr val="tx1"/>
                </a:solidFill>
                <a:effectLst/>
                <a:latin typeface="+mn-lt"/>
                <a:ea typeface="+mn-ea"/>
                <a:cs typeface="+mn-cs"/>
                <a:hlinkClick r:id="rId7" tooltip="Fluorophore"/>
              </a:rPr>
              <a:t>fluorophore</a:t>
            </a:r>
            <a:r>
              <a:rPr lang="en-US" sz="1200" b="0" i="0" kern="1200" dirty="0">
                <a:solidFill>
                  <a:schemeClr val="tx1"/>
                </a:solidFill>
                <a:effectLst/>
                <a:latin typeface="+mn-lt"/>
                <a:ea typeface="+mn-ea"/>
                <a:cs typeface="+mn-cs"/>
              </a:rPr>
              <a:t> is imaged separately using a different combination of excitation and emission filters, and the images are captured sequentially using a digital </a:t>
            </a:r>
            <a:r>
              <a:rPr lang="en-US" sz="1200" b="0" i="0" u="none" strike="noStrike" kern="1200" dirty="0">
                <a:solidFill>
                  <a:schemeClr val="tx1"/>
                </a:solidFill>
                <a:effectLst/>
                <a:latin typeface="+mn-lt"/>
                <a:ea typeface="+mn-ea"/>
                <a:cs typeface="+mn-cs"/>
                <a:hlinkClick r:id="rId8"/>
              </a:rPr>
              <a:t>CCD camera</a:t>
            </a:r>
            <a:r>
              <a:rPr lang="en-US" sz="1200" b="0" i="0" kern="1200" dirty="0">
                <a:solidFill>
                  <a:schemeClr val="tx1"/>
                </a:solidFill>
                <a:effectLst/>
                <a:latin typeface="+mn-lt"/>
                <a:ea typeface="+mn-ea"/>
                <a:cs typeface="+mn-cs"/>
              </a:rPr>
              <a:t>, then overlaid to give a complete image.</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20</a:t>
            </a:fld>
            <a:endParaRPr lang="en-US"/>
          </a:p>
        </p:txBody>
      </p:sp>
    </p:spTree>
    <p:extLst>
      <p:ext uri="{BB962C8B-B14F-4D97-AF65-F5344CB8AC3E}">
        <p14:creationId xmlns:p14="http://schemas.microsoft.com/office/powerpoint/2010/main" val="355060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As a microscopy community, I don’t need to tell you that color is a great contrast mechanism.</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1. It enables to </a:t>
            </a:r>
            <a:r>
              <a:rPr lang="en-US" sz="1200" b="1" i="0" kern="1200" dirty="0">
                <a:solidFill>
                  <a:schemeClr val="tx1"/>
                </a:solidFill>
                <a:effectLst/>
                <a:latin typeface="+mn-lt"/>
                <a:ea typeface="+mn-ea"/>
                <a:cs typeface="+mn-cs"/>
              </a:rPr>
              <a:t>distinguish between </a:t>
            </a:r>
            <a:r>
              <a:rPr lang="en-US" sz="1200" b="0" i="0" kern="1200" dirty="0">
                <a:solidFill>
                  <a:schemeClr val="tx1"/>
                </a:solidFill>
                <a:effectLst/>
                <a:latin typeface="+mn-lt"/>
                <a:ea typeface="+mn-ea"/>
                <a:cs typeface="+mn-cs"/>
              </a:rPr>
              <a:t>biological entities in complex environments and to record their dynamics:</a:t>
            </a:r>
          </a:p>
          <a:p>
            <a:pPr marL="0" indent="0">
              <a:buNone/>
            </a:pPr>
            <a:r>
              <a:rPr lang="en-US" dirty="0"/>
              <a:t>Like tracking these different </a:t>
            </a:r>
            <a:r>
              <a:rPr lang="en-US" b="1" dirty="0"/>
              <a:t>proteins interacting on a cell membrane.</a:t>
            </a:r>
            <a:r>
              <a:rPr lang="en-US" dirty="0"/>
              <a:t> </a:t>
            </a:r>
          </a:p>
          <a:p>
            <a:pPr marL="0" indent="0">
              <a:buNone/>
            </a:pPr>
            <a:endParaRPr lang="en-US" dirty="0"/>
          </a:p>
          <a:p>
            <a:pPr marL="0" indent="0">
              <a:buNone/>
            </a:pPr>
            <a:r>
              <a:rPr lang="en-US" dirty="0"/>
              <a:t>2.Or </a:t>
            </a:r>
            <a:r>
              <a:rPr lang="en-US" b="1" dirty="0"/>
              <a:t>using color spectroscopy </a:t>
            </a:r>
            <a:r>
              <a:rPr lang="en-US" b="0" dirty="0"/>
              <a:t>it allows</a:t>
            </a:r>
            <a:r>
              <a:rPr lang="en-US" b="1" dirty="0"/>
              <a:t> measuring dynamic sub-nanometer </a:t>
            </a:r>
            <a:r>
              <a:rPr lang="en-US" dirty="0"/>
              <a:t>distances and </a:t>
            </a:r>
            <a:r>
              <a:rPr lang="en-US" b="1" dirty="0"/>
              <a:t>characterizing single protein folding </a:t>
            </a:r>
            <a:r>
              <a:rPr lang="en-US" dirty="0"/>
              <a:t>using </a:t>
            </a:r>
            <a:r>
              <a:rPr lang="en-US" b="1" dirty="0"/>
              <a:t>FRET</a:t>
            </a:r>
            <a:r>
              <a:rPr lang="en-US" dirty="0"/>
              <a:t>.</a:t>
            </a:r>
          </a:p>
          <a:p>
            <a:endParaRPr lang="en-US" dirty="0"/>
          </a:p>
          <a:p>
            <a:r>
              <a:rPr lang="en-US" b="1" dirty="0"/>
              <a:t>So the goal is obviously to see as many colors as we can with good temporal resolution!</a:t>
            </a:r>
          </a:p>
        </p:txBody>
      </p:sp>
      <p:sp>
        <p:nvSpPr>
          <p:cNvPr id="4" name="Slide Number Placeholder 3"/>
          <p:cNvSpPr>
            <a:spLocks noGrp="1"/>
          </p:cNvSpPr>
          <p:nvPr>
            <p:ph type="sldNum" sz="quarter" idx="5"/>
          </p:nvPr>
        </p:nvSpPr>
        <p:spPr/>
        <p:txBody>
          <a:bodyPr/>
          <a:lstStyle/>
          <a:p>
            <a:fld id="{530BD823-04A1-40D4-BE6F-CF5648466616}" type="slidenum">
              <a:rPr lang="en-US" smtClean="0"/>
              <a:t>2</a:t>
            </a:fld>
            <a:endParaRPr lang="en-US"/>
          </a:p>
        </p:txBody>
      </p:sp>
    </p:spTree>
    <p:extLst>
      <p:ext uri="{BB962C8B-B14F-4D97-AF65-F5344CB8AC3E}">
        <p14:creationId xmlns:p14="http://schemas.microsoft.com/office/powerpoint/2010/main" val="1797702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basically there are three main schemes for color detection out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The most common is using filter wheel.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You image the sample with  different filters </a:t>
            </a:r>
            <a:r>
              <a:rPr lang="en-US" sz="1200" b="1" i="0" kern="1200" dirty="0">
                <a:solidFill>
                  <a:schemeClr val="tx1"/>
                </a:solidFill>
                <a:effectLst/>
                <a:latin typeface="+mn-lt"/>
                <a:ea typeface="+mn-ea"/>
                <a:cs typeface="+mn-cs"/>
              </a:rPr>
              <a:t>sequentially</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dirty="0"/>
              <a:t>and then overlay these images to create a </a:t>
            </a:r>
            <a:r>
              <a:rPr lang="en-US" b="1" dirty="0"/>
              <a:t>composite</a:t>
            </a:r>
            <a:r>
              <a:rPr lang="en-US" dirty="0"/>
              <a:t> color image of your sample.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Advantage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simple</a:t>
            </a:r>
            <a:r>
              <a:rPr lang="en-US" sz="1200" b="0" i="0" kern="1200" dirty="0">
                <a:solidFill>
                  <a:schemeClr val="tx1"/>
                </a:solidFill>
                <a:effectLst/>
                <a:latin typeface="+mn-lt"/>
                <a:ea typeface="+mn-ea"/>
                <a:cs typeface="+mn-cs"/>
              </a:rPr>
              <a:t> and with the </a:t>
            </a:r>
            <a:r>
              <a:rPr lang="en-US" sz="1200" b="1" i="0" kern="1200" dirty="0">
                <a:solidFill>
                  <a:schemeClr val="tx1"/>
                </a:solidFill>
                <a:effectLst/>
                <a:latin typeface="+mn-lt"/>
                <a:ea typeface="+mn-ea"/>
                <a:cs typeface="+mn-cs"/>
              </a:rPr>
              <a:t>largest field of view</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Disadvantages: if </a:t>
            </a:r>
            <a:r>
              <a:rPr lang="en-US" sz="1200" b="1" i="0" kern="1200" dirty="0">
                <a:solidFill>
                  <a:schemeClr val="tx1"/>
                </a:solidFill>
                <a:effectLst/>
                <a:latin typeface="+mn-lt"/>
                <a:ea typeface="+mn-ea"/>
                <a:cs typeface="+mn-cs"/>
              </a:rPr>
              <a:t>dynamics is faster</a:t>
            </a:r>
            <a:r>
              <a:rPr lang="en-US" sz="1200" b="0" i="0" kern="1200" dirty="0">
                <a:solidFill>
                  <a:schemeClr val="tx1"/>
                </a:solidFill>
                <a:effectLst/>
                <a:latin typeface="+mn-lt"/>
                <a:ea typeface="+mn-ea"/>
                <a:cs typeface="+mn-cs"/>
              </a:rPr>
              <a:t> than filter switching you </a:t>
            </a:r>
            <a:r>
              <a:rPr lang="en-US" sz="1200" b="1" i="0" kern="1200" dirty="0">
                <a:solidFill>
                  <a:schemeClr val="tx1"/>
                </a:solidFill>
                <a:effectLst/>
                <a:latin typeface="+mn-lt"/>
                <a:ea typeface="+mn-ea"/>
                <a:cs typeface="+mn-cs"/>
              </a:rPr>
              <a:t>loose synchronization </a:t>
            </a:r>
            <a:r>
              <a:rPr lang="en-US" sz="1200" b="0" i="0" kern="1200" dirty="0">
                <a:solidFill>
                  <a:schemeClr val="tx1"/>
                </a:solidFill>
                <a:effectLst/>
                <a:latin typeface="+mn-lt"/>
                <a:ea typeface="+mn-ea"/>
                <a:cs typeface="+mn-cs"/>
              </a:rPr>
              <a:t>between colors.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And you pay for each </a:t>
            </a:r>
            <a:r>
              <a:rPr lang="en-US" sz="1200" b="1" i="0" kern="1200" dirty="0">
                <a:solidFill>
                  <a:schemeClr val="tx1"/>
                </a:solidFill>
                <a:effectLst/>
                <a:latin typeface="+mn-lt"/>
                <a:ea typeface="+mn-ea"/>
                <a:cs typeface="+mn-cs"/>
              </a:rPr>
              <a:t>additional color with a linear increase</a:t>
            </a:r>
            <a:r>
              <a:rPr lang="en-US" sz="1200" b="0" i="0" kern="1200" dirty="0">
                <a:solidFill>
                  <a:schemeClr val="tx1"/>
                </a:solidFill>
                <a:effectLst/>
                <a:latin typeface="+mn-lt"/>
                <a:ea typeface="+mn-ea"/>
                <a:cs typeface="+mn-cs"/>
              </a:rPr>
              <a:t> in total acquisition </a:t>
            </a:r>
            <a:r>
              <a:rPr lang="en-US" sz="1200" b="1" i="0" kern="1200" dirty="0">
                <a:solidFill>
                  <a:schemeClr val="tx1"/>
                </a:solidFill>
                <a:effectLst/>
                <a:latin typeface="+mn-lt"/>
                <a:ea typeface="+mn-ea"/>
                <a:cs typeface="+mn-cs"/>
              </a:rPr>
              <a:t>time</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The second approach is to split the FOV of your camera to different areas each area recording a different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Advantages: you image all colors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Drawbacks: You pay with </a:t>
            </a:r>
            <a:r>
              <a:rPr lang="en-US" sz="1200" b="1" i="0" kern="1200" dirty="0">
                <a:solidFill>
                  <a:schemeClr val="tx1"/>
                </a:solidFill>
                <a:effectLst/>
                <a:latin typeface="+mn-lt"/>
                <a:ea typeface="+mn-ea"/>
                <a:cs typeface="+mn-cs"/>
              </a:rPr>
              <a:t>smaller FOV</a:t>
            </a:r>
            <a:r>
              <a:rPr lang="en-US" sz="1200" b="0" i="0" kern="1200" dirty="0">
                <a:solidFill>
                  <a:schemeClr val="tx1"/>
                </a:solidFill>
                <a:effectLst/>
                <a:latin typeface="+mn-lt"/>
                <a:ea typeface="+mn-ea"/>
                <a:cs typeface="+mn-cs"/>
              </a:rPr>
              <a:t> that gets smaller and smaller with every color.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The last method is quite new.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emission is split in two: a diffraction limited channel used for localization with no spectral information, and a spectral channel where a dispersive element (prism or grating) is used to give the spectral signature of the fluorescent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Advantages: almost </a:t>
            </a:r>
            <a:r>
              <a:rPr lang="en-US" sz="1200" b="1" i="0" kern="1200" dirty="0">
                <a:solidFill>
                  <a:schemeClr val="tx1"/>
                </a:solidFill>
                <a:effectLst/>
                <a:latin typeface="+mn-lt"/>
                <a:ea typeface="+mn-ea"/>
                <a:cs typeface="+mn-cs"/>
              </a:rPr>
              <a:t>unlimited number of color </a:t>
            </a:r>
            <a:r>
              <a:rPr lang="en-US" sz="1200" b="0" i="0" kern="1200" dirty="0">
                <a:solidFill>
                  <a:schemeClr val="tx1"/>
                </a:solidFill>
                <a:effectLst/>
                <a:latin typeface="+mn-lt"/>
                <a:ea typeface="+mn-ea"/>
                <a:cs typeface="+mn-cs"/>
              </a:rPr>
              <a:t>channels in a </a:t>
            </a:r>
            <a:r>
              <a:rPr lang="en-US" sz="1200" b="1" i="0" kern="1200" dirty="0">
                <a:solidFill>
                  <a:schemeClr val="tx1"/>
                </a:solidFill>
                <a:effectLst/>
                <a:latin typeface="+mn-lt"/>
                <a:ea typeface="+mn-ea"/>
                <a:cs typeface="+mn-cs"/>
              </a:rPr>
              <a:t>single frame</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Drawbacks: </a:t>
            </a:r>
            <a:r>
              <a:rPr lang="en-US" sz="1200" b="1" i="0" kern="1200" dirty="0">
                <a:solidFill>
                  <a:schemeClr val="tx1"/>
                </a:solidFill>
                <a:effectLst/>
                <a:latin typeface="+mn-lt"/>
                <a:ea typeface="+mn-ea"/>
                <a:cs typeface="+mn-cs"/>
              </a:rPr>
              <a:t>really small FOV</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Hard alignment</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spectral resolution is set</a:t>
            </a:r>
            <a:r>
              <a:rPr lang="en-US" sz="1200" b="0" i="0" kern="1200" dirty="0">
                <a:solidFill>
                  <a:schemeClr val="tx1"/>
                </a:solidFill>
                <a:effectLst/>
                <a:latin typeface="+mn-lt"/>
                <a:ea typeface="+mn-ea"/>
                <a:cs typeface="+mn-cs"/>
              </a:rPr>
              <a:t> with the assembly of the optical system, I </a:t>
            </a:r>
            <a:r>
              <a:rPr lang="en-US" sz="1200" b="1" i="0" kern="1200" dirty="0">
                <a:solidFill>
                  <a:schemeClr val="tx1"/>
                </a:solidFill>
                <a:effectLst/>
                <a:latin typeface="+mn-lt"/>
                <a:ea typeface="+mn-ea"/>
                <a:cs typeface="+mn-cs"/>
              </a:rPr>
              <a:t>will show you why </a:t>
            </a:r>
            <a:r>
              <a:rPr lang="en-US" sz="1200" b="0" i="0" kern="1200" dirty="0">
                <a:solidFill>
                  <a:schemeClr val="tx1"/>
                </a:solidFill>
                <a:effectLst/>
                <a:latin typeface="+mn-lt"/>
                <a:ea typeface="+mn-ea"/>
                <a:cs typeface="+mn-cs"/>
              </a:rPr>
              <a:t>this is a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Epifluorescent</a:t>
            </a:r>
            <a:r>
              <a:rPr lang="en-US" sz="1200" b="0" i="0" kern="1200" dirty="0">
                <a:solidFill>
                  <a:schemeClr val="tx1"/>
                </a:solidFill>
                <a:effectLst/>
                <a:latin typeface="+mn-lt"/>
                <a:ea typeface="+mn-ea"/>
                <a:cs typeface="+mn-cs"/>
              </a:rPr>
              <a:t> imaging of the three components in a dividing human cancer cell. </a:t>
            </a:r>
            <a:r>
              <a:rPr lang="en-US" sz="1200" b="0" i="0" u="none" strike="noStrike" kern="1200" dirty="0">
                <a:solidFill>
                  <a:schemeClr val="tx1"/>
                </a:solidFill>
                <a:effectLst/>
                <a:latin typeface="+mn-lt"/>
                <a:ea typeface="+mn-ea"/>
                <a:cs typeface="+mn-cs"/>
                <a:hlinkClick r:id="rId3" tooltip="DNA"/>
              </a:rPr>
              <a:t>DNA</a:t>
            </a:r>
            <a:r>
              <a:rPr lang="en-US" sz="1200" b="0" i="0" kern="1200" dirty="0">
                <a:solidFill>
                  <a:schemeClr val="tx1"/>
                </a:solidFill>
                <a:effectLst/>
                <a:latin typeface="+mn-lt"/>
                <a:ea typeface="+mn-ea"/>
                <a:cs typeface="+mn-cs"/>
              </a:rPr>
              <a:t> is stained blue, a </a:t>
            </a:r>
            <a:r>
              <a:rPr lang="en-US" sz="1200" b="0" i="0" u="none" strike="noStrike" kern="1200" dirty="0">
                <a:solidFill>
                  <a:schemeClr val="tx1"/>
                </a:solidFill>
                <a:effectLst/>
                <a:latin typeface="+mn-lt"/>
                <a:ea typeface="+mn-ea"/>
                <a:cs typeface="+mn-cs"/>
                <a:hlinkClick r:id="rId4" tooltip="Protein"/>
              </a:rPr>
              <a:t>protein</a:t>
            </a:r>
            <a:r>
              <a:rPr lang="en-US" sz="1200" b="0" i="0" kern="1200" dirty="0">
                <a:solidFill>
                  <a:schemeClr val="tx1"/>
                </a:solidFill>
                <a:effectLst/>
                <a:latin typeface="+mn-lt"/>
                <a:ea typeface="+mn-ea"/>
                <a:cs typeface="+mn-cs"/>
              </a:rPr>
              <a:t> called </a:t>
            </a:r>
            <a:r>
              <a:rPr lang="en-US" sz="1200" b="0" i="0" u="none" strike="noStrike" kern="1200" dirty="0">
                <a:solidFill>
                  <a:schemeClr val="tx1"/>
                </a:solidFill>
                <a:effectLst/>
                <a:latin typeface="+mn-lt"/>
                <a:ea typeface="+mn-ea"/>
                <a:cs typeface="+mn-cs"/>
                <a:hlinkClick r:id="rId5" tooltip="INCENP"/>
              </a:rPr>
              <a:t>INCENP</a:t>
            </a:r>
            <a:r>
              <a:rPr lang="en-US" sz="1200" b="0" i="0" kern="1200" dirty="0">
                <a:solidFill>
                  <a:schemeClr val="tx1"/>
                </a:solidFill>
                <a:effectLst/>
                <a:latin typeface="+mn-lt"/>
                <a:ea typeface="+mn-ea"/>
                <a:cs typeface="+mn-cs"/>
              </a:rPr>
              <a:t> is green, and the </a:t>
            </a:r>
            <a:r>
              <a:rPr lang="en-US" sz="1200" b="0" i="0" u="none" strike="noStrike" kern="1200" dirty="0">
                <a:solidFill>
                  <a:schemeClr val="tx1"/>
                </a:solidFill>
                <a:effectLst/>
                <a:latin typeface="+mn-lt"/>
                <a:ea typeface="+mn-ea"/>
                <a:cs typeface="+mn-cs"/>
                <a:hlinkClick r:id="rId6" tooltip="Microtubule"/>
              </a:rPr>
              <a:t>microtubules</a:t>
            </a:r>
            <a:r>
              <a:rPr lang="en-US" sz="1200" b="0" i="0" kern="1200" dirty="0">
                <a:solidFill>
                  <a:schemeClr val="tx1"/>
                </a:solidFill>
                <a:effectLst/>
                <a:latin typeface="+mn-lt"/>
                <a:ea typeface="+mn-ea"/>
                <a:cs typeface="+mn-cs"/>
              </a:rPr>
              <a:t> are red. Each </a:t>
            </a:r>
            <a:r>
              <a:rPr lang="en-US" sz="1200" b="0" i="0" u="none" strike="noStrike" kern="1200" dirty="0">
                <a:solidFill>
                  <a:schemeClr val="tx1"/>
                </a:solidFill>
                <a:effectLst/>
                <a:latin typeface="+mn-lt"/>
                <a:ea typeface="+mn-ea"/>
                <a:cs typeface="+mn-cs"/>
                <a:hlinkClick r:id="rId7" tooltip="Fluorophore"/>
              </a:rPr>
              <a:t>fluorophore</a:t>
            </a:r>
            <a:r>
              <a:rPr lang="en-US" sz="1200" b="0" i="0" kern="1200" dirty="0">
                <a:solidFill>
                  <a:schemeClr val="tx1"/>
                </a:solidFill>
                <a:effectLst/>
                <a:latin typeface="+mn-lt"/>
                <a:ea typeface="+mn-ea"/>
                <a:cs typeface="+mn-cs"/>
              </a:rPr>
              <a:t> is imaged separately using a different combination of excitation and emission filters, and the images are captured sequentially using a digital </a:t>
            </a:r>
            <a:r>
              <a:rPr lang="en-US" sz="1200" b="0" i="0" u="none" strike="noStrike" kern="1200" dirty="0">
                <a:solidFill>
                  <a:schemeClr val="tx1"/>
                </a:solidFill>
                <a:effectLst/>
                <a:latin typeface="+mn-lt"/>
                <a:ea typeface="+mn-ea"/>
                <a:cs typeface="+mn-cs"/>
                <a:hlinkClick r:id="rId8"/>
              </a:rPr>
              <a:t>CCD camera</a:t>
            </a:r>
            <a:r>
              <a:rPr lang="en-US" sz="1200" b="0" i="0" kern="1200" dirty="0">
                <a:solidFill>
                  <a:schemeClr val="tx1"/>
                </a:solidFill>
                <a:effectLst/>
                <a:latin typeface="+mn-lt"/>
                <a:ea typeface="+mn-ea"/>
                <a:cs typeface="+mn-cs"/>
              </a:rPr>
              <a:t>, then overlaid to give a complete image.</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21</a:t>
            </a:fld>
            <a:endParaRPr lang="en-US"/>
          </a:p>
        </p:txBody>
      </p:sp>
    </p:spTree>
    <p:extLst>
      <p:ext uri="{BB962C8B-B14F-4D97-AF65-F5344CB8AC3E}">
        <p14:creationId xmlns:p14="http://schemas.microsoft.com/office/powerpoint/2010/main" val="3157232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last example I want to show you is measuring single molecule FRET.</a:t>
            </a:r>
          </a:p>
          <a:p>
            <a:endParaRPr lang="en-US" dirty="0"/>
          </a:p>
          <a:p>
            <a:r>
              <a:rPr lang="en-US" dirty="0"/>
              <a:t>FRET is a non-radiative energy transfer process that happens when two fluorophores donor and acceptor with overlapping  emission(donor) and excitation (acceptor) spectra are placed  in close proximity.</a:t>
            </a:r>
          </a:p>
          <a:p>
            <a:endParaRPr lang="en-US" dirty="0"/>
          </a:p>
          <a:p>
            <a:r>
              <a:rPr lang="en-US" dirty="0"/>
              <a:t>Upon donor excitation, depending on distance the acceptor will “steal” energy from the donor and emits it as photons.</a:t>
            </a:r>
          </a:p>
          <a:p>
            <a:endParaRPr lang="en-US" dirty="0"/>
          </a:p>
          <a:p>
            <a:r>
              <a:rPr lang="en-US" dirty="0"/>
              <a:t>The efficiency of this process allows very accurate measurement of nm scale distances.</a:t>
            </a:r>
          </a:p>
          <a:p>
            <a:endParaRPr lang="en-US" dirty="0"/>
          </a:p>
          <a:p>
            <a:r>
              <a:rPr lang="en-US" dirty="0"/>
              <a:t>Very relevant to dynamic measurements of protein folding and structures. </a:t>
            </a:r>
          </a:p>
        </p:txBody>
      </p:sp>
      <p:sp>
        <p:nvSpPr>
          <p:cNvPr id="4" name="Slide Number Placeholder 3"/>
          <p:cNvSpPr>
            <a:spLocks noGrp="1"/>
          </p:cNvSpPr>
          <p:nvPr>
            <p:ph type="sldNum" sz="quarter" idx="5"/>
          </p:nvPr>
        </p:nvSpPr>
        <p:spPr/>
        <p:txBody>
          <a:bodyPr/>
          <a:lstStyle/>
          <a:p>
            <a:fld id="{530BD823-04A1-40D4-BE6F-CF5648466616}" type="slidenum">
              <a:rPr lang="en-US" smtClean="0"/>
              <a:t>22</a:t>
            </a:fld>
            <a:endParaRPr lang="en-US"/>
          </a:p>
        </p:txBody>
      </p:sp>
    </p:spTree>
    <p:extLst>
      <p:ext uri="{BB962C8B-B14F-4D97-AF65-F5344CB8AC3E}">
        <p14:creationId xmlns:p14="http://schemas.microsoft.com/office/powerpoint/2010/main" val="1918455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23</a:t>
            </a:fld>
            <a:endParaRPr lang="en-US"/>
          </a:p>
        </p:txBody>
      </p:sp>
    </p:spTree>
    <p:extLst>
      <p:ext uri="{BB962C8B-B14F-4D97-AF65-F5344CB8AC3E}">
        <p14:creationId xmlns:p14="http://schemas.microsoft.com/office/powerpoint/2010/main" val="2404042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barcodes actually contain 4 colors and not just the red green and blue that I’ve showed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of these colors fall in the same green channel of our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not to worry, we can  resolve these green dyes by increasing the spectral resolution with a click of a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left you  can see the corresponding  image taken with sequential excitations and filters fitting the different dyes.</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24</a:t>
            </a:fld>
            <a:endParaRPr lang="en-US"/>
          </a:p>
        </p:txBody>
      </p:sp>
    </p:spTree>
    <p:extLst>
      <p:ext uri="{BB962C8B-B14F-4D97-AF65-F5344CB8AC3E}">
        <p14:creationId xmlns:p14="http://schemas.microsoft.com/office/powerpoint/2010/main" val="2538922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But FRET is prone to errors.</a:t>
            </a:r>
          </a:p>
          <a:p>
            <a:endParaRPr lang="en-US" dirty="0"/>
          </a:p>
          <a:p>
            <a:r>
              <a:rPr lang="en-US" dirty="0"/>
              <a:t>If either the acceptor or donor bleaches then the measurement is inaccurate.</a:t>
            </a:r>
          </a:p>
          <a:p>
            <a:endParaRPr lang="en-US" dirty="0"/>
          </a:p>
          <a:p>
            <a:r>
              <a:rPr lang="en-US" dirty="0"/>
              <a:t>To resolve this Shimon Weiss lab invented ALEX in 2005.</a:t>
            </a:r>
          </a:p>
          <a:p>
            <a:endParaRPr lang="en-US" dirty="0"/>
          </a:p>
          <a:p>
            <a:r>
              <a:rPr lang="en-US" dirty="0"/>
              <a:t>The concept is to alternate donor and acceptor excitation to make sure that both of them are active.</a:t>
            </a:r>
          </a:p>
          <a:p>
            <a:endParaRPr lang="en-US" dirty="0"/>
          </a:p>
          <a:p>
            <a:r>
              <a:rPr lang="en-US" dirty="0"/>
              <a:t>Here  you can see the three channels recorded: Donor excitation at the top, with donor emission in green and acceptor emission in red. Acceptor excitation at the  bottom with corresponding acceptor emission in gray.</a:t>
            </a:r>
          </a:p>
          <a:p>
            <a:endParaRPr lang="en-US" dirty="0"/>
          </a:p>
          <a:p>
            <a:r>
              <a:rPr lang="en-US" dirty="0"/>
              <a:t>From this you can create FRET time traces and see bleaching  events.</a:t>
            </a:r>
          </a:p>
          <a:p>
            <a:endParaRPr lang="en-US" dirty="0"/>
          </a:p>
          <a:p>
            <a:r>
              <a:rPr lang="en-US" dirty="0"/>
              <a:t>So now you have another axis of information that allows determining the  FRET efficiency of dye-pairs only in this 2d histogram.</a:t>
            </a:r>
          </a:p>
          <a:p>
            <a:endParaRPr lang="en-US" dirty="0"/>
          </a:p>
          <a:p>
            <a:endParaRPr lang="en-US" dirty="0"/>
          </a:p>
          <a:p>
            <a:endParaRPr lang="en-US" dirty="0"/>
          </a:p>
          <a:p>
            <a:endParaRPr lang="en-US" dirty="0"/>
          </a:p>
          <a:p>
            <a:endParaRPr lang="en-US" dirty="0"/>
          </a:p>
          <a:p>
            <a:r>
              <a:rPr lang="en-US" dirty="0"/>
              <a:t>To accurately calculate FRET efficiency and to rule out molecules that either donor or acceptor are not active, the ALEX method was introduces by the Shimon Weiss lab in 2005.</a:t>
            </a:r>
          </a:p>
          <a:p>
            <a:endParaRPr lang="en-US" dirty="0"/>
          </a:p>
          <a:p>
            <a:r>
              <a:rPr lang="en-US" dirty="0"/>
              <a:t>The basic principle is that you alternate between donor and acceptor excitations and register two emission channels simultaneously in each excitation. A channel split view is generally used in these systems.</a:t>
            </a:r>
          </a:p>
          <a:p>
            <a:endParaRPr lang="en-US" dirty="0"/>
          </a:p>
          <a:p>
            <a:r>
              <a:rPr lang="en-US" dirty="0"/>
              <a:t>At the right you  can see a FRET pair showing donor emission with donor excitation in green, acceptor emission with donor excitation in red and acceptor emission with acceptor excitation in gray. Note that once the acceptor  is bleached the donor is no longer transferring energy to it and its emission gets more intense.</a:t>
            </a:r>
          </a:p>
          <a:p>
            <a:endParaRPr lang="en-US" dirty="0"/>
          </a:p>
          <a:p>
            <a:r>
              <a:rPr lang="en-US" dirty="0"/>
              <a:t>With this FRET scheme one can plot the  signals on a 2d histogram and clearly distinguish between single dye species and FRET pairs species. </a:t>
            </a:r>
          </a:p>
        </p:txBody>
      </p:sp>
      <p:sp>
        <p:nvSpPr>
          <p:cNvPr id="4" name="Slide Number Placeholder 3"/>
          <p:cNvSpPr>
            <a:spLocks noGrp="1"/>
          </p:cNvSpPr>
          <p:nvPr>
            <p:ph type="sldNum" sz="quarter" idx="5"/>
          </p:nvPr>
        </p:nvSpPr>
        <p:spPr/>
        <p:txBody>
          <a:bodyPr/>
          <a:lstStyle/>
          <a:p>
            <a:fld id="{530BD823-04A1-40D4-BE6F-CF5648466616}" type="slidenum">
              <a:rPr lang="en-US" smtClean="0"/>
              <a:t>25</a:t>
            </a:fld>
            <a:endParaRPr lang="en-US"/>
          </a:p>
        </p:txBody>
      </p:sp>
    </p:spTree>
    <p:extLst>
      <p:ext uri="{BB962C8B-B14F-4D97-AF65-F5344CB8AC3E}">
        <p14:creationId xmlns:p14="http://schemas.microsoft.com/office/powerpoint/2010/main" val="2084664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Epifluorescent</a:t>
            </a:r>
            <a:r>
              <a:rPr lang="en-US" sz="1200" b="0" i="0" kern="1200" dirty="0">
                <a:solidFill>
                  <a:schemeClr val="tx1"/>
                </a:solidFill>
                <a:effectLst/>
                <a:latin typeface="+mn-lt"/>
                <a:ea typeface="+mn-ea"/>
                <a:cs typeface="+mn-cs"/>
              </a:rPr>
              <a:t> imaging of the three components in a dividing human cancer cell. </a:t>
            </a:r>
            <a:r>
              <a:rPr lang="en-US" sz="1200" b="0" i="0" u="none" strike="noStrike" kern="1200" dirty="0">
                <a:solidFill>
                  <a:schemeClr val="tx1"/>
                </a:solidFill>
                <a:effectLst/>
                <a:latin typeface="+mn-lt"/>
                <a:ea typeface="+mn-ea"/>
                <a:cs typeface="+mn-cs"/>
                <a:hlinkClick r:id="rId3" tooltip="DNA"/>
              </a:rPr>
              <a:t>DNA</a:t>
            </a:r>
            <a:r>
              <a:rPr lang="en-US" sz="1200" b="0" i="0" kern="1200" dirty="0">
                <a:solidFill>
                  <a:schemeClr val="tx1"/>
                </a:solidFill>
                <a:effectLst/>
                <a:latin typeface="+mn-lt"/>
                <a:ea typeface="+mn-ea"/>
                <a:cs typeface="+mn-cs"/>
              </a:rPr>
              <a:t> is stained blue, a </a:t>
            </a:r>
            <a:r>
              <a:rPr lang="en-US" sz="1200" b="0" i="0" u="none" strike="noStrike" kern="1200" dirty="0">
                <a:solidFill>
                  <a:schemeClr val="tx1"/>
                </a:solidFill>
                <a:effectLst/>
                <a:latin typeface="+mn-lt"/>
                <a:ea typeface="+mn-ea"/>
                <a:cs typeface="+mn-cs"/>
                <a:hlinkClick r:id="rId4" tooltip="Protein"/>
              </a:rPr>
              <a:t>protein</a:t>
            </a:r>
            <a:r>
              <a:rPr lang="en-US" sz="1200" b="0" i="0" kern="1200" dirty="0">
                <a:solidFill>
                  <a:schemeClr val="tx1"/>
                </a:solidFill>
                <a:effectLst/>
                <a:latin typeface="+mn-lt"/>
                <a:ea typeface="+mn-ea"/>
                <a:cs typeface="+mn-cs"/>
              </a:rPr>
              <a:t> called </a:t>
            </a:r>
            <a:r>
              <a:rPr lang="en-US" sz="1200" b="0" i="0" u="none" strike="noStrike" kern="1200" dirty="0">
                <a:solidFill>
                  <a:schemeClr val="tx1"/>
                </a:solidFill>
                <a:effectLst/>
                <a:latin typeface="+mn-lt"/>
                <a:ea typeface="+mn-ea"/>
                <a:cs typeface="+mn-cs"/>
                <a:hlinkClick r:id="rId5" tooltip="INCENP"/>
              </a:rPr>
              <a:t>INCENP</a:t>
            </a:r>
            <a:r>
              <a:rPr lang="en-US" sz="1200" b="0" i="0" kern="1200" dirty="0">
                <a:solidFill>
                  <a:schemeClr val="tx1"/>
                </a:solidFill>
                <a:effectLst/>
                <a:latin typeface="+mn-lt"/>
                <a:ea typeface="+mn-ea"/>
                <a:cs typeface="+mn-cs"/>
              </a:rPr>
              <a:t> is green, and the </a:t>
            </a:r>
            <a:r>
              <a:rPr lang="en-US" sz="1200" b="0" i="0" u="none" strike="noStrike" kern="1200" dirty="0">
                <a:solidFill>
                  <a:schemeClr val="tx1"/>
                </a:solidFill>
                <a:effectLst/>
                <a:latin typeface="+mn-lt"/>
                <a:ea typeface="+mn-ea"/>
                <a:cs typeface="+mn-cs"/>
                <a:hlinkClick r:id="rId6" tooltip="Microtubule"/>
              </a:rPr>
              <a:t>microtubules</a:t>
            </a:r>
            <a:r>
              <a:rPr lang="en-US" sz="1200" b="0" i="0" kern="1200" dirty="0">
                <a:solidFill>
                  <a:schemeClr val="tx1"/>
                </a:solidFill>
                <a:effectLst/>
                <a:latin typeface="+mn-lt"/>
                <a:ea typeface="+mn-ea"/>
                <a:cs typeface="+mn-cs"/>
              </a:rPr>
              <a:t> are red. Each </a:t>
            </a:r>
            <a:r>
              <a:rPr lang="en-US" sz="1200" b="0" i="0" u="none" strike="noStrike" kern="1200" dirty="0">
                <a:solidFill>
                  <a:schemeClr val="tx1"/>
                </a:solidFill>
                <a:effectLst/>
                <a:latin typeface="+mn-lt"/>
                <a:ea typeface="+mn-ea"/>
                <a:cs typeface="+mn-cs"/>
                <a:hlinkClick r:id="rId7" tooltip="Fluorophore"/>
              </a:rPr>
              <a:t>fluorophore</a:t>
            </a:r>
            <a:r>
              <a:rPr lang="en-US" sz="1200" b="0" i="0" kern="1200" dirty="0">
                <a:solidFill>
                  <a:schemeClr val="tx1"/>
                </a:solidFill>
                <a:effectLst/>
                <a:latin typeface="+mn-lt"/>
                <a:ea typeface="+mn-ea"/>
                <a:cs typeface="+mn-cs"/>
              </a:rPr>
              <a:t> is imaged separately using a different combination of excitation and emission filters, and the images are captured sequentially using a digital </a:t>
            </a:r>
            <a:r>
              <a:rPr lang="en-US" sz="1200" b="0" i="0" u="none" strike="noStrike" kern="1200" dirty="0">
                <a:solidFill>
                  <a:schemeClr val="tx1"/>
                </a:solidFill>
                <a:effectLst/>
                <a:latin typeface="+mn-lt"/>
                <a:ea typeface="+mn-ea"/>
                <a:cs typeface="+mn-cs"/>
                <a:hlinkClick r:id="rId8"/>
              </a:rPr>
              <a:t>CCD camera</a:t>
            </a:r>
            <a:r>
              <a:rPr lang="en-US" sz="1200" b="0" i="0" kern="1200" dirty="0">
                <a:solidFill>
                  <a:schemeClr val="tx1"/>
                </a:solidFill>
                <a:effectLst/>
                <a:latin typeface="+mn-lt"/>
                <a:ea typeface="+mn-ea"/>
                <a:cs typeface="+mn-cs"/>
              </a:rPr>
              <a:t>, then overlaid to give a complete image.</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26</a:t>
            </a:fld>
            <a:endParaRPr lang="en-US"/>
          </a:p>
        </p:txBody>
      </p:sp>
    </p:spTree>
    <p:extLst>
      <p:ext uri="{BB962C8B-B14F-4D97-AF65-F5344CB8AC3E}">
        <p14:creationId xmlns:p14="http://schemas.microsoft.com/office/powerpoint/2010/main" val="144921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Epifluorescent</a:t>
            </a:r>
            <a:r>
              <a:rPr lang="en-US" sz="1200" b="0" i="0" kern="1200" dirty="0">
                <a:solidFill>
                  <a:schemeClr val="tx1"/>
                </a:solidFill>
                <a:effectLst/>
                <a:latin typeface="+mn-lt"/>
                <a:ea typeface="+mn-ea"/>
                <a:cs typeface="+mn-cs"/>
              </a:rPr>
              <a:t> imaging of the three components in a dividing human cancer cell. </a:t>
            </a:r>
            <a:r>
              <a:rPr lang="en-US" sz="1200" b="0" i="0" u="none" strike="noStrike" kern="1200" dirty="0">
                <a:solidFill>
                  <a:schemeClr val="tx1"/>
                </a:solidFill>
                <a:effectLst/>
                <a:latin typeface="+mn-lt"/>
                <a:ea typeface="+mn-ea"/>
                <a:cs typeface="+mn-cs"/>
                <a:hlinkClick r:id="rId3" tooltip="DNA"/>
              </a:rPr>
              <a:t>DNA</a:t>
            </a:r>
            <a:r>
              <a:rPr lang="en-US" sz="1200" b="0" i="0" kern="1200" dirty="0">
                <a:solidFill>
                  <a:schemeClr val="tx1"/>
                </a:solidFill>
                <a:effectLst/>
                <a:latin typeface="+mn-lt"/>
                <a:ea typeface="+mn-ea"/>
                <a:cs typeface="+mn-cs"/>
              </a:rPr>
              <a:t> is stained blue, a </a:t>
            </a:r>
            <a:r>
              <a:rPr lang="en-US" sz="1200" b="0" i="0" u="none" strike="noStrike" kern="1200" dirty="0">
                <a:solidFill>
                  <a:schemeClr val="tx1"/>
                </a:solidFill>
                <a:effectLst/>
                <a:latin typeface="+mn-lt"/>
                <a:ea typeface="+mn-ea"/>
                <a:cs typeface="+mn-cs"/>
                <a:hlinkClick r:id="rId4" tooltip="Protein"/>
              </a:rPr>
              <a:t>protein</a:t>
            </a:r>
            <a:r>
              <a:rPr lang="en-US" sz="1200" b="0" i="0" kern="1200" dirty="0">
                <a:solidFill>
                  <a:schemeClr val="tx1"/>
                </a:solidFill>
                <a:effectLst/>
                <a:latin typeface="+mn-lt"/>
                <a:ea typeface="+mn-ea"/>
                <a:cs typeface="+mn-cs"/>
              </a:rPr>
              <a:t> called </a:t>
            </a:r>
            <a:r>
              <a:rPr lang="en-US" sz="1200" b="0" i="0" u="none" strike="noStrike" kern="1200" dirty="0">
                <a:solidFill>
                  <a:schemeClr val="tx1"/>
                </a:solidFill>
                <a:effectLst/>
                <a:latin typeface="+mn-lt"/>
                <a:ea typeface="+mn-ea"/>
                <a:cs typeface="+mn-cs"/>
                <a:hlinkClick r:id="rId5" tooltip="INCENP"/>
              </a:rPr>
              <a:t>INCENP</a:t>
            </a:r>
            <a:r>
              <a:rPr lang="en-US" sz="1200" b="0" i="0" kern="1200" dirty="0">
                <a:solidFill>
                  <a:schemeClr val="tx1"/>
                </a:solidFill>
                <a:effectLst/>
                <a:latin typeface="+mn-lt"/>
                <a:ea typeface="+mn-ea"/>
                <a:cs typeface="+mn-cs"/>
              </a:rPr>
              <a:t> is green, and the </a:t>
            </a:r>
            <a:r>
              <a:rPr lang="en-US" sz="1200" b="0" i="0" u="none" strike="noStrike" kern="1200" dirty="0">
                <a:solidFill>
                  <a:schemeClr val="tx1"/>
                </a:solidFill>
                <a:effectLst/>
                <a:latin typeface="+mn-lt"/>
                <a:ea typeface="+mn-ea"/>
                <a:cs typeface="+mn-cs"/>
                <a:hlinkClick r:id="rId6" tooltip="Microtubule"/>
              </a:rPr>
              <a:t>microtubules</a:t>
            </a:r>
            <a:r>
              <a:rPr lang="en-US" sz="1200" b="0" i="0" kern="1200" dirty="0">
                <a:solidFill>
                  <a:schemeClr val="tx1"/>
                </a:solidFill>
                <a:effectLst/>
                <a:latin typeface="+mn-lt"/>
                <a:ea typeface="+mn-ea"/>
                <a:cs typeface="+mn-cs"/>
              </a:rPr>
              <a:t> are red. Each </a:t>
            </a:r>
            <a:r>
              <a:rPr lang="en-US" sz="1200" b="0" i="0" u="none" strike="noStrike" kern="1200" dirty="0">
                <a:solidFill>
                  <a:schemeClr val="tx1"/>
                </a:solidFill>
                <a:effectLst/>
                <a:latin typeface="+mn-lt"/>
                <a:ea typeface="+mn-ea"/>
                <a:cs typeface="+mn-cs"/>
                <a:hlinkClick r:id="rId7" tooltip="Fluorophore"/>
              </a:rPr>
              <a:t>fluorophore</a:t>
            </a:r>
            <a:r>
              <a:rPr lang="en-US" sz="1200" b="0" i="0" kern="1200" dirty="0">
                <a:solidFill>
                  <a:schemeClr val="tx1"/>
                </a:solidFill>
                <a:effectLst/>
                <a:latin typeface="+mn-lt"/>
                <a:ea typeface="+mn-ea"/>
                <a:cs typeface="+mn-cs"/>
              </a:rPr>
              <a:t> is imaged separately using a different combination of excitation and emission filters, and the images are captured sequentially using a digital </a:t>
            </a:r>
            <a:r>
              <a:rPr lang="en-US" sz="1200" b="0" i="0" u="none" strike="noStrike" kern="1200" dirty="0">
                <a:solidFill>
                  <a:schemeClr val="tx1"/>
                </a:solidFill>
                <a:effectLst/>
                <a:latin typeface="+mn-lt"/>
                <a:ea typeface="+mn-ea"/>
                <a:cs typeface="+mn-cs"/>
                <a:hlinkClick r:id="rId8"/>
              </a:rPr>
              <a:t>CCD camera</a:t>
            </a:r>
            <a:r>
              <a:rPr lang="en-US" sz="1200" b="0" i="0" kern="1200" dirty="0">
                <a:solidFill>
                  <a:schemeClr val="tx1"/>
                </a:solidFill>
                <a:effectLst/>
                <a:latin typeface="+mn-lt"/>
                <a:ea typeface="+mn-ea"/>
                <a:cs typeface="+mn-cs"/>
              </a:rPr>
              <a:t>, then overlaid to give a complete image.</a:t>
            </a:r>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27</a:t>
            </a:fld>
            <a:endParaRPr lang="en-US"/>
          </a:p>
        </p:txBody>
      </p:sp>
    </p:spTree>
    <p:extLst>
      <p:ext uri="{BB962C8B-B14F-4D97-AF65-F5344CB8AC3E}">
        <p14:creationId xmlns:p14="http://schemas.microsoft.com/office/powerpoint/2010/main" val="150123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28</a:t>
            </a:fld>
            <a:endParaRPr lang="en-US"/>
          </a:p>
        </p:txBody>
      </p:sp>
    </p:spTree>
    <p:extLst>
      <p:ext uri="{BB962C8B-B14F-4D97-AF65-F5344CB8AC3E}">
        <p14:creationId xmlns:p14="http://schemas.microsoft.com/office/powerpoint/2010/main" val="308144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 do that there are three main schemes for color detection used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1.The common method is to  use a filter wheel to switch between emission colors: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a:t>
            </a:r>
            <a:r>
              <a:rPr lang="en-US" sz="1200" b="1" i="0" kern="1200" dirty="0">
                <a:solidFill>
                  <a:schemeClr val="tx1"/>
                </a:solidFill>
                <a:effectLst/>
                <a:latin typeface="+mn-lt"/>
                <a:ea typeface="+mn-ea"/>
                <a:cs typeface="+mn-cs"/>
              </a:rPr>
              <a:t>you get a large FOV </a:t>
            </a:r>
            <a:r>
              <a:rPr lang="en-US" sz="1200" b="0" i="0" kern="1200" dirty="0">
                <a:solidFill>
                  <a:schemeClr val="tx1"/>
                </a:solidFill>
                <a:effectLst/>
                <a:latin typeface="+mn-lt"/>
                <a:ea typeface="+mn-ea"/>
                <a:cs typeface="+mn-cs"/>
              </a:rPr>
              <a:t>but you </a:t>
            </a:r>
            <a:r>
              <a:rPr lang="en-US" sz="1200" b="1" i="0" kern="1200" dirty="0">
                <a:solidFill>
                  <a:schemeClr val="tx1"/>
                </a:solidFill>
                <a:effectLst/>
                <a:latin typeface="+mn-lt"/>
                <a:ea typeface="+mn-ea"/>
                <a:cs typeface="+mn-cs"/>
              </a:rPr>
              <a:t>pay with acquisition time</a:t>
            </a:r>
            <a:r>
              <a:rPr lang="en-US" sz="1200" b="0" i="0" kern="1200" dirty="0">
                <a:solidFill>
                  <a:schemeClr val="tx1"/>
                </a:solidFill>
                <a:effectLst/>
                <a:latin typeface="+mn-lt"/>
                <a:ea typeface="+mn-ea"/>
                <a:cs typeface="+mn-cs"/>
              </a:rPr>
              <a:t>, as each color requires another acquisition.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huge problem is that </a:t>
            </a:r>
            <a:r>
              <a:rPr lang="en-US" sz="1200" b="1" i="0" kern="1200" dirty="0">
                <a:solidFill>
                  <a:schemeClr val="tx1"/>
                </a:solidFill>
                <a:effectLst/>
                <a:latin typeface="+mn-lt"/>
                <a:ea typeface="+mn-ea"/>
                <a:cs typeface="+mn-cs"/>
              </a:rPr>
              <a:t>each color is imaged at a different time</a:t>
            </a:r>
            <a:r>
              <a:rPr lang="en-US" sz="1200" b="0" i="0" kern="1200" dirty="0">
                <a:solidFill>
                  <a:schemeClr val="tx1"/>
                </a:solidFill>
                <a:effectLst/>
                <a:latin typeface="+mn-lt"/>
                <a:ea typeface="+mn-ea"/>
                <a:cs typeface="+mn-cs"/>
              </a:rPr>
              <a:t>, therefor recording </a:t>
            </a:r>
            <a:r>
              <a:rPr lang="en-US" sz="1200" b="1" i="0" kern="1200" dirty="0">
                <a:solidFill>
                  <a:schemeClr val="tx1"/>
                </a:solidFill>
                <a:effectLst/>
                <a:latin typeface="+mn-lt"/>
                <a:ea typeface="+mn-ea"/>
                <a:cs typeface="+mn-cs"/>
              </a:rPr>
              <a:t>multi-color dynamics is problematic</a:t>
            </a:r>
            <a:r>
              <a:rPr lang="en-US" sz="1200" b="0" i="0" kern="1200" dirty="0">
                <a:solidFill>
                  <a:schemeClr val="tx1"/>
                </a:solidFill>
                <a:effectLst/>
                <a:latin typeface="+mn-lt"/>
                <a:ea typeface="+mn-ea"/>
                <a:cs typeface="+mn-cs"/>
              </a:rPr>
              <a:t>.</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The second approach is to split the FOV to the different color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this method you </a:t>
            </a:r>
            <a:r>
              <a:rPr lang="en-US" sz="1200" b="1" i="0" kern="1200" dirty="0">
                <a:solidFill>
                  <a:schemeClr val="tx1"/>
                </a:solidFill>
                <a:effectLst/>
                <a:latin typeface="+mn-lt"/>
                <a:ea typeface="+mn-ea"/>
                <a:cs typeface="+mn-cs"/>
              </a:rPr>
              <a:t>record all colors at the same time </a:t>
            </a:r>
            <a:r>
              <a:rPr lang="en-US" sz="1200" b="0" i="0" kern="1200" dirty="0">
                <a:solidFill>
                  <a:schemeClr val="tx1"/>
                </a:solidFill>
                <a:effectLst/>
                <a:latin typeface="+mn-lt"/>
                <a:ea typeface="+mn-ea"/>
                <a:cs typeface="+mn-cs"/>
              </a:rPr>
              <a:t>but </a:t>
            </a:r>
            <a:r>
              <a:rPr lang="en-US" sz="1200" b="1" i="0" kern="1200" dirty="0">
                <a:solidFill>
                  <a:schemeClr val="tx1"/>
                </a:solidFill>
                <a:effectLst/>
                <a:latin typeface="+mn-lt"/>
                <a:ea typeface="+mn-ea"/>
                <a:cs typeface="+mn-cs"/>
              </a:rPr>
              <a:t>pay with real-estate </a:t>
            </a:r>
            <a:r>
              <a:rPr lang="en-US" sz="1200" b="0" i="0" kern="1200" dirty="0">
                <a:solidFill>
                  <a:schemeClr val="tx1"/>
                </a:solidFill>
                <a:effectLst/>
                <a:latin typeface="+mn-lt"/>
                <a:ea typeface="+mn-ea"/>
                <a:cs typeface="+mn-cs"/>
              </a:rPr>
              <a:t>on your camera reducing the acquisition throughput.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The most recent approach is to </a:t>
            </a:r>
            <a:r>
              <a:rPr lang="en-US" sz="1200" b="1" i="0" kern="1200" dirty="0">
                <a:solidFill>
                  <a:schemeClr val="tx1"/>
                </a:solidFill>
                <a:effectLst/>
                <a:latin typeface="+mn-lt"/>
                <a:ea typeface="+mn-ea"/>
                <a:cs typeface="+mn-cs"/>
              </a:rPr>
              <a:t>split the camera into localization and spectral images using a dispersive element</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allows to record </a:t>
            </a:r>
            <a:r>
              <a:rPr lang="en-US" sz="1200" b="1" i="0" kern="1200" dirty="0">
                <a:solidFill>
                  <a:schemeClr val="tx1"/>
                </a:solidFill>
                <a:effectLst/>
                <a:latin typeface="+mn-lt"/>
                <a:ea typeface="+mn-ea"/>
                <a:cs typeface="+mn-cs"/>
              </a:rPr>
              <a:t>unlimited amount of colors</a:t>
            </a:r>
            <a:r>
              <a:rPr lang="en-US" sz="1200" b="0" i="0" kern="1200" dirty="0">
                <a:solidFill>
                  <a:schemeClr val="tx1"/>
                </a:solidFill>
                <a:effectLst/>
                <a:latin typeface="+mn-lt"/>
                <a:ea typeface="+mn-ea"/>
                <a:cs typeface="+mn-cs"/>
              </a:rPr>
              <a:t> at the </a:t>
            </a:r>
            <a:r>
              <a:rPr lang="en-US" sz="1200" b="1" i="0" kern="1200" dirty="0">
                <a:solidFill>
                  <a:schemeClr val="tx1"/>
                </a:solidFill>
                <a:effectLst/>
                <a:latin typeface="+mn-lt"/>
                <a:ea typeface="+mn-ea"/>
                <a:cs typeface="+mn-cs"/>
              </a:rPr>
              <a:t>same time</a:t>
            </a:r>
            <a:r>
              <a:rPr lang="en-US" sz="1200" b="0" i="0" kern="1200" dirty="0">
                <a:solidFill>
                  <a:schemeClr val="tx1"/>
                </a:solidFill>
                <a:effectLst/>
                <a:latin typeface="+mn-lt"/>
                <a:ea typeface="+mn-ea"/>
                <a:cs typeface="+mn-cs"/>
              </a:rPr>
              <a:t>, but again you </a:t>
            </a:r>
            <a:r>
              <a:rPr lang="en-US" sz="1200" b="1" i="0" kern="1200" dirty="0">
                <a:solidFill>
                  <a:schemeClr val="tx1"/>
                </a:solidFill>
                <a:effectLst/>
                <a:latin typeface="+mn-lt"/>
                <a:ea typeface="+mn-ea"/>
                <a:cs typeface="+mn-cs"/>
              </a:rPr>
              <a:t>pay with sp</a:t>
            </a:r>
            <a:r>
              <a:rPr lang="en-US" sz="1200" b="0" i="0" kern="1200" dirty="0">
                <a:solidFill>
                  <a:schemeClr val="tx1"/>
                </a:solidFill>
                <a:effectLst/>
                <a:latin typeface="+mn-lt"/>
                <a:ea typeface="+mn-ea"/>
                <a:cs typeface="+mn-cs"/>
              </a:rPr>
              <a:t>ace on your camera, and here also </a:t>
            </a:r>
            <a:r>
              <a:rPr lang="en-US" sz="1200" b="1" i="0" kern="1200" dirty="0">
                <a:solidFill>
                  <a:schemeClr val="tx1"/>
                </a:solidFill>
                <a:effectLst/>
                <a:latin typeface="+mn-lt"/>
                <a:ea typeface="+mn-ea"/>
                <a:cs typeface="+mn-cs"/>
              </a:rPr>
              <a:t>with lower photon count as you split  them</a:t>
            </a:r>
            <a:r>
              <a:rPr lang="en-US" sz="1200" b="0" i="0" kern="1200" dirty="0">
                <a:solidFill>
                  <a:schemeClr val="tx1"/>
                </a:solidFill>
                <a:effectLst/>
                <a:latin typeface="+mn-lt"/>
                <a:ea typeface="+mn-ea"/>
                <a:cs typeface="+mn-cs"/>
              </a:rPr>
              <a:t> between the two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So we searched for a method that get us the best of all worlds.</a:t>
            </a:r>
            <a:endParaRPr lang="en-US" b="1" dirty="0"/>
          </a:p>
        </p:txBody>
      </p:sp>
      <p:sp>
        <p:nvSpPr>
          <p:cNvPr id="4" name="Slide Number Placeholder 3"/>
          <p:cNvSpPr>
            <a:spLocks noGrp="1"/>
          </p:cNvSpPr>
          <p:nvPr>
            <p:ph type="sldNum" sz="quarter" idx="5"/>
          </p:nvPr>
        </p:nvSpPr>
        <p:spPr/>
        <p:txBody>
          <a:bodyPr/>
          <a:lstStyle/>
          <a:p>
            <a:fld id="{530BD823-04A1-40D4-BE6F-CF5648466616}" type="slidenum">
              <a:rPr lang="en-US" smtClean="0"/>
              <a:t>3</a:t>
            </a:fld>
            <a:endParaRPr lang="en-US"/>
          </a:p>
        </p:txBody>
      </p:sp>
    </p:spTree>
    <p:extLst>
      <p:ext uri="{BB962C8B-B14F-4D97-AF65-F5344CB8AC3E}">
        <p14:creationId xmlns:p14="http://schemas.microsoft.com/office/powerpoint/2010/main" val="389340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a:t>
            </a:r>
            <a:r>
              <a:rPr lang="en-US" dirty="0">
                <a:sym typeface="Wingdings" pitchFamily="2" charset="2"/>
              </a:rPr>
              <a:t>Meet o</a:t>
            </a:r>
            <a:r>
              <a:rPr lang="en-US" dirty="0"/>
              <a:t>ur CoCoS system! </a:t>
            </a:r>
            <a:r>
              <a:rPr lang="en-US" dirty="0">
                <a:sym typeface="Wingdings" pitchFamily="2" charset="2"/>
              </a:rPr>
              <a:t></a:t>
            </a:r>
            <a:endParaRPr lang="en-US" dirty="0"/>
          </a:p>
          <a:p>
            <a:endParaRPr lang="en-US" dirty="0"/>
          </a:p>
          <a:p>
            <a:r>
              <a:rPr lang="en-US" dirty="0"/>
              <a:t>The upper part is just our </a:t>
            </a:r>
            <a:r>
              <a:rPr lang="en-US" b="1" dirty="0"/>
              <a:t>epi-fluorescence microscope with 5-laser excitati</a:t>
            </a:r>
            <a:r>
              <a:rPr lang="en-US" dirty="0"/>
              <a:t>on.</a:t>
            </a:r>
          </a:p>
          <a:p>
            <a:endParaRPr lang="en-US" dirty="0"/>
          </a:p>
          <a:p>
            <a:r>
              <a:rPr lang="en-US" dirty="0"/>
              <a:t>The fluorescence image out of the microscope is </a:t>
            </a:r>
            <a:r>
              <a:rPr lang="en-US" b="1" dirty="0"/>
              <a:t>inserted into our CoCoS add-on </a:t>
            </a:r>
            <a:r>
              <a:rPr lang="en-US" dirty="0"/>
              <a:t>which is composed of a telescope and two prisms.</a:t>
            </a:r>
          </a:p>
          <a:p>
            <a:endParaRPr lang="en-US" dirty="0"/>
          </a:p>
          <a:p>
            <a:r>
              <a:rPr lang="en-US" dirty="0"/>
              <a:t>The </a:t>
            </a:r>
            <a:r>
              <a:rPr lang="en-US" b="1" dirty="0"/>
              <a:t>result</a:t>
            </a:r>
            <a:r>
              <a:rPr lang="en-US" dirty="0"/>
              <a:t> is an image </a:t>
            </a:r>
            <a:r>
              <a:rPr lang="en-US" b="1" dirty="0"/>
              <a:t>recording all colors </a:t>
            </a:r>
            <a:r>
              <a:rPr lang="en-US" b="1" baseline="0" dirty="0"/>
              <a:t>simultaneously </a:t>
            </a:r>
            <a:r>
              <a:rPr lang="en-US" baseline="0" dirty="0"/>
              <a:t>encoding their color into </a:t>
            </a:r>
            <a:r>
              <a:rPr lang="en-US" b="1" baseline="0" dirty="0"/>
              <a:t>displacement along a single axis</a:t>
            </a:r>
            <a:r>
              <a:rPr lang="en-US" baseline="0" dirty="0"/>
              <a:t>. </a:t>
            </a:r>
            <a:r>
              <a:rPr lang="en-US" dirty="0"/>
              <a:t> </a:t>
            </a:r>
          </a:p>
          <a:p>
            <a:endParaRPr lang="en-US" dirty="0"/>
          </a:p>
          <a:p>
            <a:r>
              <a:rPr lang="en-US" dirty="0"/>
              <a:t>In this example you see </a:t>
            </a:r>
            <a:r>
              <a:rPr lang="en-US" b="1" dirty="0"/>
              <a:t>100nm beads labeled with 5-colors</a:t>
            </a:r>
            <a:r>
              <a:rPr lang="en-US" dirty="0"/>
              <a:t>.  The dyes </a:t>
            </a:r>
            <a:r>
              <a:rPr lang="en-US" b="1" dirty="0"/>
              <a:t>spectra</a:t>
            </a:r>
            <a:r>
              <a:rPr lang="en-US" dirty="0"/>
              <a:t> is shown at the bottom with the </a:t>
            </a:r>
            <a:r>
              <a:rPr lang="en-US" b="1" dirty="0"/>
              <a:t>emission filter bands </a:t>
            </a:r>
            <a:r>
              <a:rPr lang="en-US" dirty="0"/>
              <a:t>shown in  gray. </a:t>
            </a:r>
          </a:p>
          <a:p>
            <a:endParaRPr lang="en-US" dirty="0"/>
          </a:p>
          <a:p>
            <a:r>
              <a:rPr lang="en-US" dirty="0"/>
              <a:t>So you get:</a:t>
            </a:r>
          </a:p>
          <a:p>
            <a:r>
              <a:rPr lang="en-US" b="1" dirty="0"/>
              <a:t>Huge  FOV</a:t>
            </a:r>
          </a:p>
          <a:p>
            <a:r>
              <a:rPr lang="en-US" dirty="0"/>
              <a:t>Almost </a:t>
            </a:r>
            <a:r>
              <a:rPr lang="en-US" b="1" dirty="0"/>
              <a:t>no photon loss </a:t>
            </a:r>
            <a:r>
              <a:rPr lang="en-US" dirty="0"/>
              <a:t>at the prisms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Imaging </a:t>
            </a:r>
            <a:r>
              <a:rPr lang="en-US" b="1" dirty="0"/>
              <a:t>all colors </a:t>
            </a:r>
            <a:r>
              <a:rPr lang="en-US" dirty="0"/>
              <a:t>in a </a:t>
            </a:r>
            <a:r>
              <a:rPr lang="en-US" b="1" dirty="0"/>
              <a:t>single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a simple </a:t>
            </a:r>
            <a:r>
              <a:rPr lang="en-US" b="1" dirty="0"/>
              <a:t>add on </a:t>
            </a:r>
            <a:r>
              <a:rPr lang="en-US" dirty="0"/>
              <a:t>to any microscope with </a:t>
            </a:r>
            <a:r>
              <a:rPr lang="en-US" b="1" dirty="0"/>
              <a:t>practically no alignment needed</a:t>
            </a:r>
          </a:p>
          <a:p>
            <a:endParaRPr lang="en-US" dirty="0"/>
          </a:p>
          <a:p>
            <a:r>
              <a:rPr lang="en-US" b="1" dirty="0"/>
              <a:t>So let me explain a little about how this works.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4</a:t>
            </a:fld>
            <a:endParaRPr lang="en-US"/>
          </a:p>
        </p:txBody>
      </p:sp>
    </p:spTree>
    <p:extLst>
      <p:ext uri="{BB962C8B-B14F-4D97-AF65-F5344CB8AC3E}">
        <p14:creationId xmlns:p14="http://schemas.microsoft.com/office/powerpoint/2010/main" val="272049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The building blocks </a:t>
            </a:r>
            <a:r>
              <a:rPr lang="en-US" dirty="0"/>
              <a:t>of CoCoS are these Amici prisms.</a:t>
            </a:r>
          </a:p>
          <a:p>
            <a:endParaRPr lang="en-US" dirty="0"/>
          </a:p>
          <a:p>
            <a:r>
              <a:rPr lang="en-US" dirty="0"/>
              <a:t>In these, the </a:t>
            </a:r>
            <a:r>
              <a:rPr lang="en-US" b="1" dirty="0"/>
              <a:t>central wavelength is passed straight through </a:t>
            </a:r>
            <a:r>
              <a:rPr lang="en-US" dirty="0"/>
              <a:t>while light of </a:t>
            </a:r>
            <a:r>
              <a:rPr lang="en-US" b="1" dirty="0"/>
              <a:t>shorter or longer wavelengths</a:t>
            </a:r>
            <a:r>
              <a:rPr lang="en-US" dirty="0"/>
              <a:t> is dispersed in </a:t>
            </a:r>
            <a:r>
              <a:rPr lang="en-US" b="1" dirty="0"/>
              <a:t>opposite directions </a:t>
            </a:r>
            <a:r>
              <a:rPr lang="en-US" dirty="0"/>
              <a:t>, so it </a:t>
            </a:r>
            <a:r>
              <a:rPr lang="en-US" b="1" dirty="0"/>
              <a:t>maintains the optical axis.</a:t>
            </a:r>
          </a:p>
          <a:p>
            <a:endParaRPr lang="en-US" dirty="0"/>
          </a:p>
          <a:p>
            <a:r>
              <a:rPr lang="en-US" dirty="0"/>
              <a:t>But a </a:t>
            </a:r>
            <a:r>
              <a:rPr lang="en-US" b="1" dirty="0"/>
              <a:t>single prism creates too much dispersion.</a:t>
            </a:r>
          </a:p>
          <a:p>
            <a:endParaRPr lang="en-US" dirty="0"/>
          </a:p>
          <a:p>
            <a:r>
              <a:rPr lang="en-US" dirty="0"/>
              <a:t>Luckily many of the optical problems that we’re facing in bio-imaging, were once solved by </a:t>
            </a:r>
            <a:r>
              <a:rPr lang="en-US" b="1" dirty="0"/>
              <a:t>astronomers</a:t>
            </a:r>
            <a:r>
              <a:rPr lang="en-US" dirty="0"/>
              <a:t> </a:t>
            </a:r>
            <a:r>
              <a:rPr lang="en-US" dirty="0">
                <a:sym typeface="Wingdings" pitchFamily="2" charset="2"/>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take </a:t>
            </a:r>
            <a:r>
              <a:rPr lang="en-US" b="1" dirty="0"/>
              <a:t>two prisms </a:t>
            </a:r>
            <a:r>
              <a:rPr lang="en-US" dirty="0"/>
              <a:t>instead of one, and rotate them relative to one another by </a:t>
            </a:r>
            <a:r>
              <a:rPr lang="en-US" b="1" dirty="0"/>
              <a:t>180 degrees </a:t>
            </a:r>
            <a:r>
              <a:rPr lang="en-US" dirty="0"/>
              <a:t>you can </a:t>
            </a:r>
            <a:r>
              <a:rPr lang="en-US" b="1" dirty="0"/>
              <a:t>cancel the dispersion </a:t>
            </a:r>
            <a:r>
              <a:rPr lang="en-US" dirty="0"/>
              <a:t>completely. </a:t>
            </a:r>
          </a:p>
          <a:p>
            <a:endParaRPr lang="en-US" dirty="0"/>
          </a:p>
          <a:p>
            <a:r>
              <a:rPr lang="en-US" dirty="0"/>
              <a:t>Varying the </a:t>
            </a:r>
            <a:r>
              <a:rPr lang="en-US" b="1" dirty="0"/>
              <a:t>relative angle (or RPA as we call it)</a:t>
            </a:r>
            <a:r>
              <a:rPr lang="en-US" dirty="0"/>
              <a:t>, creates a </a:t>
            </a:r>
            <a:r>
              <a:rPr lang="en-US" b="1" dirty="0"/>
              <a:t>continuous control </a:t>
            </a:r>
            <a:r>
              <a:rPr lang="en-US" dirty="0"/>
              <a:t>over the dispersion </a:t>
            </a:r>
            <a:r>
              <a:rPr lang="en-US" b="1" dirty="0"/>
              <a:t>following this equation. </a:t>
            </a:r>
          </a:p>
        </p:txBody>
      </p:sp>
      <p:sp>
        <p:nvSpPr>
          <p:cNvPr id="4" name="Slide Number Placeholder 3"/>
          <p:cNvSpPr>
            <a:spLocks noGrp="1"/>
          </p:cNvSpPr>
          <p:nvPr>
            <p:ph type="sldNum" sz="quarter" idx="5"/>
          </p:nvPr>
        </p:nvSpPr>
        <p:spPr/>
        <p:txBody>
          <a:bodyPr/>
          <a:lstStyle/>
          <a:p>
            <a:fld id="{530BD823-04A1-40D4-BE6F-CF5648466616}" type="slidenum">
              <a:rPr lang="en-US" smtClean="0"/>
              <a:t>5</a:t>
            </a:fld>
            <a:endParaRPr lang="en-US"/>
          </a:p>
        </p:txBody>
      </p:sp>
    </p:spTree>
    <p:extLst>
      <p:ext uri="{BB962C8B-B14F-4D97-AF65-F5344CB8AC3E}">
        <p14:creationId xmlns:p14="http://schemas.microsoft.com/office/powerpoint/2010/main" val="173295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here is an example. This is a single 100nm Silica bead stained with 4 dyes.  </a:t>
            </a:r>
          </a:p>
          <a:p>
            <a:endParaRPr lang="en-US" dirty="0"/>
          </a:p>
          <a:p>
            <a:r>
              <a:rPr lang="en-US" dirty="0"/>
              <a:t>Changing the relative prism angle using</a:t>
            </a:r>
            <a:r>
              <a:rPr lang="en-US" b="1" dirty="0"/>
              <a:t> motorized rotators</a:t>
            </a:r>
            <a:r>
              <a:rPr lang="en-US" dirty="0"/>
              <a:t>, allows a continuous control over the spectral resolution in under half a second: from </a:t>
            </a:r>
            <a:r>
              <a:rPr lang="en-US" b="1" dirty="0"/>
              <a:t>fully canceled localization image to </a:t>
            </a:r>
            <a:r>
              <a:rPr lang="en-US" dirty="0"/>
              <a:t>dispersed image where the </a:t>
            </a:r>
            <a:r>
              <a:rPr lang="en-US" b="1" dirty="0"/>
              <a:t>spectral signature </a:t>
            </a:r>
            <a:r>
              <a:rPr lang="en-US" dirty="0"/>
              <a:t>of the dyes is apparent.</a:t>
            </a:r>
          </a:p>
          <a:p>
            <a:endParaRPr lang="en-US" dirty="0"/>
          </a:p>
          <a:p>
            <a:r>
              <a:rPr lang="en-US" dirty="0"/>
              <a:t>This also shows the compromise between Spectral resolution and SNR and throughput. Better resolution means lower SNR and more camera real-estate taken by a single bead.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continuous dispersion control allows us </a:t>
            </a:r>
            <a:r>
              <a:rPr lang="en-US" b="1" dirty="0"/>
              <a:t>to toggle </a:t>
            </a:r>
            <a:r>
              <a:rPr lang="en-US" dirty="0"/>
              <a:t>with a </a:t>
            </a:r>
            <a:r>
              <a:rPr lang="en-US" b="1" dirty="0"/>
              <a:t>press of a button </a:t>
            </a:r>
            <a:r>
              <a:rPr lang="en-US" dirty="0"/>
              <a:t>between </a:t>
            </a:r>
            <a:r>
              <a:rPr lang="en-US" b="1" dirty="0"/>
              <a:t>Localization</a:t>
            </a:r>
            <a:r>
              <a:rPr lang="en-US" dirty="0"/>
              <a:t>, simple </a:t>
            </a:r>
            <a:r>
              <a:rPr lang="en-US" b="1" dirty="0"/>
              <a:t>color detection where the different colors are just resolvable</a:t>
            </a:r>
            <a:r>
              <a:rPr lang="en-US" dirty="0"/>
              <a:t> with highest SNR and </a:t>
            </a:r>
            <a:r>
              <a:rPr lang="en-US" b="1" dirty="0"/>
              <a:t>full spectral information.</a:t>
            </a:r>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6</a:t>
            </a:fld>
            <a:endParaRPr lang="en-US"/>
          </a:p>
        </p:txBody>
      </p:sp>
    </p:spTree>
    <p:extLst>
      <p:ext uri="{BB962C8B-B14F-4D97-AF65-F5344CB8AC3E}">
        <p14:creationId xmlns:p14="http://schemas.microsoft.com/office/powerpoint/2010/main" val="2414067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tunability allows to adjust the spectral resolution per experiment, fitting it to the sample used and the fluorophores needed to be resolved. </a:t>
            </a:r>
          </a:p>
          <a:p>
            <a:endParaRPr lang="en-US" dirty="0"/>
          </a:p>
          <a:p>
            <a:r>
              <a:rPr lang="en-US" dirty="0"/>
              <a:t>Closer spectra=Lower  RPA = larger  dispersion</a:t>
            </a:r>
          </a:p>
        </p:txBody>
      </p:sp>
      <p:sp>
        <p:nvSpPr>
          <p:cNvPr id="4" name="Slide Number Placeholder 3"/>
          <p:cNvSpPr>
            <a:spLocks noGrp="1"/>
          </p:cNvSpPr>
          <p:nvPr>
            <p:ph type="sldNum" sz="quarter" idx="5"/>
          </p:nvPr>
        </p:nvSpPr>
        <p:spPr/>
        <p:txBody>
          <a:bodyPr/>
          <a:lstStyle/>
          <a:p>
            <a:fld id="{530BD823-04A1-40D4-BE6F-CF5648466616}" type="slidenum">
              <a:rPr lang="en-US" smtClean="0"/>
              <a:t>7</a:t>
            </a:fld>
            <a:endParaRPr lang="en-US"/>
          </a:p>
        </p:txBody>
      </p:sp>
    </p:spTree>
    <p:extLst>
      <p:ext uri="{BB962C8B-B14F-4D97-AF65-F5344CB8AC3E}">
        <p14:creationId xmlns:p14="http://schemas.microsoft.com/office/powerpoint/2010/main" val="2191758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let me show you that it works </a:t>
            </a:r>
            <a:r>
              <a:rPr lang="en-US" dirty="0">
                <a:sym typeface="Wingdings" pitchFamily="2" charset="2"/>
              </a:rPr>
              <a:t></a:t>
            </a:r>
          </a:p>
          <a:p>
            <a:endParaRPr lang="en-US" dirty="0"/>
          </a:p>
          <a:p>
            <a:r>
              <a:rPr lang="en-US" dirty="0"/>
              <a:t>The first application is showing color-detection with these NanoString barcodes.</a:t>
            </a:r>
          </a:p>
          <a:p>
            <a:endParaRPr lang="en-US" dirty="0"/>
          </a:p>
          <a:p>
            <a:r>
              <a:rPr lang="en-US" dirty="0"/>
              <a:t>NanoStrings are commercial molecular probes designed for RNA expression analysis. </a:t>
            </a:r>
          </a:p>
          <a:p>
            <a:endParaRPr lang="en-US" dirty="0"/>
          </a:p>
          <a:p>
            <a:r>
              <a:rPr lang="en-US" dirty="0"/>
              <a:t>These probes are labeled with 4 colors at 6 different locations, forming a unique barcode for each target RNA molecule. </a:t>
            </a:r>
          </a:p>
          <a:p>
            <a:endParaRPr lang="en-US" dirty="0"/>
          </a:p>
          <a:p>
            <a:r>
              <a:rPr lang="en-US" dirty="0"/>
              <a:t>So the commercial NanoString system enables identification and counting of up to 800 different RNA targets in a single experiment.</a:t>
            </a:r>
          </a:p>
          <a:p>
            <a:endParaRPr lang="en-US" dirty="0"/>
          </a:p>
          <a:p>
            <a:r>
              <a:rPr lang="en-US" dirty="0"/>
              <a:t>Here you can see three NanoString barcodes </a:t>
            </a:r>
            <a:r>
              <a:rPr lang="en-US" b="1" dirty="0"/>
              <a:t>imaged as they would in the commercial system </a:t>
            </a:r>
            <a:r>
              <a:rPr lang="en-US" dirty="0"/>
              <a:t>with 4 consecutive acquisitions.</a:t>
            </a:r>
          </a:p>
          <a:p>
            <a:endParaRPr lang="en-US" dirty="0"/>
          </a:p>
          <a:p>
            <a:r>
              <a:rPr lang="en-US" dirty="0"/>
              <a:t>Now here is </a:t>
            </a:r>
            <a:r>
              <a:rPr lang="en-US" b="1" dirty="0"/>
              <a:t>how it looks like with CoCoS single-shot acquisition. </a:t>
            </a:r>
          </a:p>
          <a:p>
            <a:endParaRPr lang="en-US" b="1" dirty="0"/>
          </a:p>
          <a:p>
            <a:r>
              <a:rPr lang="en-US" b="0" dirty="0"/>
              <a:t>The colors are dispersed with the minimal spectral resolution needed to  fully resolve the different colors, saving </a:t>
            </a:r>
            <a:r>
              <a:rPr lang="en-US" b="1" dirty="0"/>
              <a:t>time,</a:t>
            </a:r>
            <a:r>
              <a:rPr lang="en-US" b="0" dirty="0"/>
              <a:t> </a:t>
            </a:r>
            <a:r>
              <a:rPr lang="en-US" b="1" dirty="0"/>
              <a:t>space</a:t>
            </a:r>
            <a:r>
              <a:rPr lang="en-US" b="0" dirty="0"/>
              <a:t> and </a:t>
            </a:r>
            <a:r>
              <a:rPr lang="en-US" b="1" dirty="0"/>
              <a:t>SNR</a:t>
            </a:r>
            <a:r>
              <a:rPr lang="en-US" b="0" dirty="0"/>
              <a:t>.</a:t>
            </a:r>
            <a:endParaRPr lang="en-US" b="1" dirty="0"/>
          </a:p>
          <a:p>
            <a:endParaRPr lang="en-US" dirty="0"/>
          </a:p>
        </p:txBody>
      </p:sp>
      <p:sp>
        <p:nvSpPr>
          <p:cNvPr id="4" name="Slide Number Placeholder 3"/>
          <p:cNvSpPr>
            <a:spLocks noGrp="1"/>
          </p:cNvSpPr>
          <p:nvPr>
            <p:ph type="sldNum" sz="quarter" idx="5"/>
          </p:nvPr>
        </p:nvSpPr>
        <p:spPr/>
        <p:txBody>
          <a:bodyPr/>
          <a:lstStyle/>
          <a:p>
            <a:fld id="{530BD823-04A1-40D4-BE6F-CF5648466616}" type="slidenum">
              <a:rPr lang="en-US" smtClean="0"/>
              <a:t>8</a:t>
            </a:fld>
            <a:endParaRPr lang="en-US"/>
          </a:p>
        </p:txBody>
      </p:sp>
    </p:spTree>
    <p:extLst>
      <p:ext uri="{BB962C8B-B14F-4D97-AF65-F5344CB8AC3E}">
        <p14:creationId xmlns:p14="http://schemas.microsoft.com/office/powerpoint/2010/main" val="141089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CoCoS matrix imaging</a:t>
            </a:r>
            <a:r>
              <a:rPr lang="en-US" dirty="0"/>
              <a:t> enables decoding the different barcodes </a:t>
            </a:r>
            <a:r>
              <a:rPr lang="en-US" b="1" dirty="0"/>
              <a:t>with just a quarter of the acquisition time</a:t>
            </a:r>
            <a:r>
              <a:rPr lang="en-US" dirty="0"/>
              <a:t>.</a:t>
            </a:r>
          </a:p>
          <a:p>
            <a:endParaRPr lang="en-US" dirty="0"/>
          </a:p>
          <a:p>
            <a:r>
              <a:rPr lang="en-US" dirty="0"/>
              <a:t>We now can also </a:t>
            </a:r>
            <a:r>
              <a:rPr lang="en-US" b="1" dirty="0"/>
              <a:t>introduce more colors without any time penalty</a:t>
            </a:r>
            <a:r>
              <a:rPr lang="en-US" dirty="0"/>
              <a:t>, which means enabling more than </a:t>
            </a:r>
            <a:r>
              <a:rPr lang="en-US" b="1" dirty="0"/>
              <a:t>400-fold increase in available RNA targets</a:t>
            </a:r>
            <a:r>
              <a:rPr lang="en-US" dirty="0"/>
              <a:t>. </a:t>
            </a:r>
          </a:p>
        </p:txBody>
      </p:sp>
      <p:sp>
        <p:nvSpPr>
          <p:cNvPr id="4" name="Slide Number Placeholder 3"/>
          <p:cNvSpPr>
            <a:spLocks noGrp="1"/>
          </p:cNvSpPr>
          <p:nvPr>
            <p:ph type="sldNum" sz="quarter" idx="5"/>
          </p:nvPr>
        </p:nvSpPr>
        <p:spPr/>
        <p:txBody>
          <a:bodyPr/>
          <a:lstStyle/>
          <a:p>
            <a:fld id="{530BD823-04A1-40D4-BE6F-CF5648466616}" type="slidenum">
              <a:rPr lang="en-US" smtClean="0"/>
              <a:t>9</a:t>
            </a:fld>
            <a:endParaRPr lang="en-US"/>
          </a:p>
        </p:txBody>
      </p:sp>
    </p:spTree>
    <p:extLst>
      <p:ext uri="{BB962C8B-B14F-4D97-AF65-F5344CB8AC3E}">
        <p14:creationId xmlns:p14="http://schemas.microsoft.com/office/powerpoint/2010/main" val="238686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7"/>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9906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747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40"/>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40"/>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8363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863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565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32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75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50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84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716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7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31968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84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969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F7727-3116-4067-B438-C5E03C56E7EA}" type="datetimeFigureOut">
              <a:rPr lang="en-US" smtClean="0">
                <a:solidFill>
                  <a:prstClr val="black">
                    <a:tint val="75000"/>
                  </a:prstClr>
                </a:solidFill>
              </a:rPr>
              <a:pPr/>
              <a:t>11/24/20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048F35-0309-4FB0-A933-605E9E6EC2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195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7"/>
          <p:cNvSpPr>
            <a:spLocks noGrp="1"/>
          </p:cNvSpPr>
          <p:nvPr>
            <p:ph type="dt" sz="half" idx="10"/>
          </p:nvPr>
        </p:nvSpPr>
        <p:spPr/>
        <p:txBody>
          <a:bodyPr/>
          <a:lstStyle/>
          <a:p>
            <a:fld id="{4B3CE45F-057A-4782-9448-C11B2FB8F981}" type="datetimeFigureOut">
              <a:rPr lang="en-US" smtClean="0">
                <a:solidFill>
                  <a:prstClr val="black">
                    <a:tint val="75000"/>
                  </a:prstClr>
                </a:solidFill>
              </a:rPr>
              <a:pPr/>
              <a:t>11/24/20</a:t>
            </a:fld>
            <a:endParaRPr lang="en-US">
              <a:solidFill>
                <a:prstClr val="black">
                  <a:tint val="75000"/>
                </a:prstClr>
              </a:solidFill>
            </a:endParaRPr>
          </a:p>
        </p:txBody>
      </p:sp>
      <p:sp>
        <p:nvSpPr>
          <p:cNvPr id="9" name="Slide Number Placeholder 8"/>
          <p:cNvSpPr>
            <a:spLocks noGrp="1"/>
          </p:cNvSpPr>
          <p:nvPr>
            <p:ph type="sldNum" sz="quarter" idx="11"/>
          </p:nvPr>
        </p:nvSpPr>
        <p:spPr/>
        <p:txBody>
          <a:bodyPr/>
          <a:lstStyle/>
          <a:p>
            <a:fld id="{3F6825E2-8CA7-4358-9B09-DAEFDB55A579}"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9"/>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1170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2"/>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520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07854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6560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161419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129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1"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2519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ציור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4736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7438E1-117D-44FB-AC24-B79D899BA877}" type="datetimeFigureOut">
              <a:rPr lang="he-IL" smtClean="0">
                <a:solidFill>
                  <a:prstClr val="black">
                    <a:tint val="75000"/>
                  </a:prstClr>
                </a:solidFill>
              </a:rPr>
              <a:pPr/>
              <a:t>ח'.כסלו.תשפ"א</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AF22AC9-109E-4E4D-92F9-530E51D9A3A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986218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1EF7727-3116-4067-B438-C5E03C56E7EA}" type="datetimeFigureOut">
              <a:rPr lang="en-US" smtClean="0">
                <a:solidFill>
                  <a:prstClr val="black">
                    <a:tint val="75000"/>
                  </a:prstClr>
                </a:solidFill>
              </a:rPr>
              <a:pPr rtl="0"/>
              <a:t>11/24/20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0048F35-0309-4FB0-A933-605E9E6EC2EA}"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1237527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0.tiff"/></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6.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 Id="rId9"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6.emf"/><Relationship Id="rId5" Type="http://schemas.openxmlformats.org/officeDocument/2006/relationships/image" Target="../media/image45.jp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9.gif"/><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tiff"/><Relationship Id="rId5" Type="http://schemas.openxmlformats.org/officeDocument/2006/relationships/image" Target="../media/image9.gif"/><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tiff"/><Relationship Id="rId3" Type="http://schemas.openxmlformats.org/officeDocument/2006/relationships/notesSlide" Target="../notesSlides/notesSlide19.xml"/><Relationship Id="rId7" Type="http://schemas.openxmlformats.org/officeDocument/2006/relationships/image" Target="../media/image11.tiff"/><Relationship Id="rId12"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8.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49.png"/><Relationship Id="rId10" Type="http://schemas.openxmlformats.org/officeDocument/2006/relationships/image" Target="../media/image13.png"/><Relationship Id="rId4" Type="http://schemas.openxmlformats.org/officeDocument/2006/relationships/image" Target="../media/image48.tiff"/><Relationship Id="rId9" Type="http://schemas.openxmlformats.org/officeDocument/2006/relationships/image" Target="../media/image50.emf"/><Relationship Id="rId14" Type="http://schemas.openxmlformats.org/officeDocument/2006/relationships/image" Target="../media/image51.emf"/></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11.tiff"/><Relationship Id="rId9" Type="http://schemas.openxmlformats.org/officeDocument/2006/relationships/image" Target="../media/image16.tiff"/></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60.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tiff"/></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8.tiff"/><Relationship Id="rId7" Type="http://schemas.openxmlformats.org/officeDocument/2006/relationships/image" Target="../media/image11.tiff"/><Relationship Id="rId12"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6.tiff"/><Relationship Id="rId4" Type="http://schemas.openxmlformats.org/officeDocument/2006/relationships/image" Target="../media/image49.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8.tiff"/><Relationship Id="rId7" Type="http://schemas.openxmlformats.org/officeDocument/2006/relationships/image" Target="../media/image11.tiff"/><Relationship Id="rId12"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0.pn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6.tiff"/><Relationship Id="rId4" Type="http://schemas.openxmlformats.org/officeDocument/2006/relationships/image" Target="../media/image49.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6.tiff"/></Relationships>
</file>

<file path=ppt/slides/_rels/slide2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 Id="rId9" Type="http://schemas.openxmlformats.org/officeDocument/2006/relationships/image" Target="../media/image16.tiff"/></Relationships>
</file>

<file path=ppt/slides/_rels/slide3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31.tiff"/><Relationship Id="rId1" Type="http://schemas.openxmlformats.org/officeDocument/2006/relationships/slideLayout" Target="../slideLayouts/slideLayout13.xml"/><Relationship Id="rId4" Type="http://schemas.openxmlformats.org/officeDocument/2006/relationships/image" Target="../media/image70.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25.png"/><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2.gif"/><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tif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72A4FC-4950-CD4F-9097-2A4659221A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80975" y="-1133624"/>
            <a:ext cx="7182053" cy="9144003"/>
          </a:xfrm>
          <a:prstGeom prst="rect">
            <a:avLst/>
          </a:prstGeom>
        </p:spPr>
      </p:pic>
      <p:sp>
        <p:nvSpPr>
          <p:cNvPr id="22" name="Rectangle 21"/>
          <p:cNvSpPr/>
          <p:nvPr/>
        </p:nvSpPr>
        <p:spPr>
          <a:xfrm>
            <a:off x="2101340" y="5113793"/>
            <a:ext cx="4824537" cy="1684344"/>
          </a:xfrm>
          <a:prstGeom prst="rect">
            <a:avLst/>
          </a:prstGeom>
          <a:solidFill>
            <a:schemeClr val="tx1">
              <a:alpha val="6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8" name="TextBox 17"/>
          <p:cNvSpPr txBox="1"/>
          <p:nvPr/>
        </p:nvSpPr>
        <p:spPr>
          <a:xfrm>
            <a:off x="-14018" y="4861237"/>
            <a:ext cx="9156236" cy="1785104"/>
          </a:xfrm>
          <a:prstGeom prst="rect">
            <a:avLst/>
          </a:prstGeom>
          <a:noFill/>
        </p:spPr>
        <p:txBody>
          <a:bodyPr wrap="square" rtlCol="0">
            <a:spAutoFit/>
          </a:bodyPr>
          <a:lstStyle/>
          <a:p>
            <a:pPr algn="ctr" rtl="0"/>
            <a:endParaRPr lang="en-US" sz="2000" dirty="0">
              <a:solidFill>
                <a:schemeClr val="bg1"/>
              </a:solidFill>
              <a:cs typeface="Calibri Light" panose="020F0302020204030204" pitchFamily="34" charset="0"/>
            </a:endParaRPr>
          </a:p>
          <a:p>
            <a:pPr algn="ctr" rtl="0"/>
            <a:r>
              <a:rPr lang="en-US" sz="2400" b="1" dirty="0">
                <a:solidFill>
                  <a:schemeClr val="bg1"/>
                </a:solidFill>
                <a:cs typeface="Calibri Light" panose="020F0302020204030204" pitchFamily="34" charset="0"/>
              </a:rPr>
              <a:t>Jonathan </a:t>
            </a:r>
            <a:r>
              <a:rPr lang="en-US" sz="2400" b="1" dirty="0" err="1">
                <a:solidFill>
                  <a:schemeClr val="bg1"/>
                </a:solidFill>
                <a:cs typeface="Calibri Light" panose="020F0302020204030204" pitchFamily="34" charset="0"/>
              </a:rPr>
              <a:t>Jeffet</a:t>
            </a:r>
            <a:endParaRPr lang="en-US" sz="2400" b="1" dirty="0">
              <a:solidFill>
                <a:schemeClr val="bg1"/>
              </a:solidFill>
              <a:cs typeface="Calibri Light" panose="020F0302020204030204" pitchFamily="34" charset="0"/>
            </a:endParaRPr>
          </a:p>
          <a:p>
            <a:pPr algn="ctr" rtl="0"/>
            <a:r>
              <a:rPr lang="en-US" sz="2400" b="1" dirty="0">
                <a:solidFill>
                  <a:schemeClr val="bg1"/>
                </a:solidFill>
                <a:cs typeface="Calibri Light" panose="020F0302020204030204" pitchFamily="34" charset="0"/>
              </a:rPr>
              <a:t>School of Physics and Astronomy</a:t>
            </a:r>
          </a:p>
          <a:p>
            <a:pPr algn="ctr" rtl="0"/>
            <a:r>
              <a:rPr lang="en-US" sz="2400" b="1" dirty="0">
                <a:solidFill>
                  <a:schemeClr val="bg1"/>
                </a:solidFill>
                <a:cs typeface="Calibri Light" panose="020F0302020204030204" pitchFamily="34" charset="0"/>
              </a:rPr>
              <a:t>Supervisor: Prof. Yuval </a:t>
            </a:r>
            <a:r>
              <a:rPr lang="en-US" sz="2400" b="1" dirty="0" err="1">
                <a:solidFill>
                  <a:schemeClr val="bg1"/>
                </a:solidFill>
                <a:cs typeface="Calibri Light" panose="020F0302020204030204" pitchFamily="34" charset="0"/>
              </a:rPr>
              <a:t>Ebenstein</a:t>
            </a:r>
            <a:endParaRPr lang="en-US" sz="2400" b="1" dirty="0">
              <a:solidFill>
                <a:schemeClr val="bg1"/>
              </a:solidFill>
              <a:cs typeface="Calibri Light" panose="020F0302020204030204" pitchFamily="34" charset="0"/>
            </a:endParaRPr>
          </a:p>
          <a:p>
            <a:pPr algn="l" rtl="0"/>
            <a:endParaRPr lang="en-US" dirty="0">
              <a:solidFill>
                <a:schemeClr val="bg1"/>
              </a:solidFill>
              <a:cs typeface="Calibri Light" panose="020F0302020204030204" pitchFamily="34" charset="0"/>
            </a:endParaRPr>
          </a:p>
        </p:txBody>
      </p:sp>
      <p:pic>
        <p:nvPicPr>
          <p:cNvPr id="4" name="Picture 3">
            <a:extLst>
              <a:ext uri="{FF2B5EF4-FFF2-40B4-BE49-F238E27FC236}">
                <a16:creationId xmlns:a16="http://schemas.microsoft.com/office/drawing/2014/main" id="{A17F6342-CDA9-844F-B738-2C8A8D6F09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6797" y="154466"/>
            <a:ext cx="2439701" cy="1330119"/>
          </a:xfrm>
          <a:prstGeom prst="rect">
            <a:avLst/>
          </a:prstGeom>
        </p:spPr>
      </p:pic>
      <p:pic>
        <p:nvPicPr>
          <p:cNvPr id="14" name="Picture 13">
            <a:extLst>
              <a:ext uri="{FF2B5EF4-FFF2-40B4-BE49-F238E27FC236}">
                <a16:creationId xmlns:a16="http://schemas.microsoft.com/office/drawing/2014/main" id="{9FCD7561-42CF-EE4B-8BE7-13B9777F0CAB}"/>
              </a:ext>
            </a:extLst>
          </p:cNvPr>
          <p:cNvPicPr>
            <a:picLocks noChangeAspect="1"/>
          </p:cNvPicPr>
          <p:nvPr/>
        </p:nvPicPr>
        <p:blipFill>
          <a:blip r:embed="rId5"/>
          <a:stretch>
            <a:fillRect/>
          </a:stretch>
        </p:blipFill>
        <p:spPr>
          <a:xfrm>
            <a:off x="2449108" y="6404672"/>
            <a:ext cx="4128996" cy="482218"/>
          </a:xfrm>
          <a:prstGeom prst="rect">
            <a:avLst/>
          </a:prstGeom>
        </p:spPr>
      </p:pic>
      <p:sp>
        <p:nvSpPr>
          <p:cNvPr id="11" name="Alternate Process 10"/>
          <p:cNvSpPr/>
          <p:nvPr/>
        </p:nvSpPr>
        <p:spPr>
          <a:xfrm>
            <a:off x="334233" y="2009079"/>
            <a:ext cx="8358748" cy="2644059"/>
          </a:xfrm>
          <a:prstGeom prst="flowChartAlternateProcess">
            <a:avLst/>
          </a:prstGeom>
          <a:solidFill>
            <a:schemeClr val="tx1">
              <a:alpha val="6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3092" y="836714"/>
            <a:ext cx="9187092" cy="3882169"/>
          </a:xfrm>
        </p:spPr>
        <p:txBody>
          <a:bodyPr>
            <a:noAutofit/>
          </a:bodyPr>
          <a:lstStyle/>
          <a:p>
            <a:r>
              <a:rPr lang="en-US" sz="4400" b="1" dirty="0">
                <a:solidFill>
                  <a:schemeClr val="accent4">
                    <a:lumMod val="40000"/>
                    <a:lumOff val="60000"/>
                  </a:schemeClr>
                </a:solidFill>
              </a:rPr>
              <a:t>Multi-modal Single-molecule  Imaging with </a:t>
            </a:r>
            <a:br>
              <a:rPr lang="en-US" sz="4800" b="1" dirty="0">
                <a:solidFill>
                  <a:schemeClr val="accent4">
                    <a:lumMod val="40000"/>
                    <a:lumOff val="60000"/>
                  </a:schemeClr>
                </a:solidFill>
              </a:rPr>
            </a:br>
            <a:r>
              <a:rPr lang="en-US" sz="4800" b="1" dirty="0">
                <a:solidFill>
                  <a:schemeClr val="accent4">
                    <a:lumMod val="40000"/>
                    <a:lumOff val="60000"/>
                  </a:schemeClr>
                </a:solidFill>
              </a:rPr>
              <a:t>Continuously Controlled Spectral-resolution (CoCoS</a:t>
            </a:r>
            <a:r>
              <a:rPr lang="he-IL" sz="4800" b="1" dirty="0">
                <a:solidFill>
                  <a:schemeClr val="accent4">
                    <a:lumMod val="40000"/>
                    <a:lumOff val="60000"/>
                  </a:schemeClr>
                </a:solidFill>
              </a:rPr>
              <a:t>🌴</a:t>
            </a:r>
            <a:r>
              <a:rPr lang="en-US" sz="4800" b="1" dirty="0">
                <a:solidFill>
                  <a:schemeClr val="accent4">
                    <a:lumMod val="40000"/>
                    <a:lumOff val="60000"/>
                  </a:schemeClr>
                </a:solidFill>
              </a:rPr>
              <a:t>) Microscopy</a:t>
            </a:r>
          </a:p>
        </p:txBody>
      </p:sp>
      <p:pic>
        <p:nvPicPr>
          <p:cNvPr id="6" name="Graphic 5">
            <a:extLst>
              <a:ext uri="{FF2B5EF4-FFF2-40B4-BE49-F238E27FC236}">
                <a16:creationId xmlns:a16="http://schemas.microsoft.com/office/drawing/2014/main" id="{99147573-5062-314E-95F8-0DD40EC2504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8907"/>
          <a:stretch/>
        </p:blipFill>
        <p:spPr>
          <a:xfrm>
            <a:off x="334233" y="0"/>
            <a:ext cx="1645479" cy="1600251"/>
          </a:xfrm>
          <a:prstGeom prst="rect">
            <a:avLst/>
          </a:prstGeom>
        </p:spPr>
      </p:pic>
      <p:pic>
        <p:nvPicPr>
          <p:cNvPr id="3" name="Picture 2">
            <a:extLst>
              <a:ext uri="{FF2B5EF4-FFF2-40B4-BE49-F238E27FC236}">
                <a16:creationId xmlns:a16="http://schemas.microsoft.com/office/drawing/2014/main" id="{5DA26A1F-913D-124F-AF78-A6875820414D}"/>
              </a:ext>
            </a:extLst>
          </p:cNvPr>
          <p:cNvPicPr>
            <a:picLocks noChangeAspect="1"/>
          </p:cNvPicPr>
          <p:nvPr/>
        </p:nvPicPr>
        <p:blipFill>
          <a:blip r:embed="rId8"/>
          <a:stretch>
            <a:fillRect/>
          </a:stretch>
        </p:blipFill>
        <p:spPr>
          <a:xfrm>
            <a:off x="0" y="0"/>
            <a:ext cx="9144000" cy="6858000"/>
          </a:xfrm>
          <a:prstGeom prst="rect">
            <a:avLst/>
          </a:prstGeom>
        </p:spPr>
      </p:pic>
      <p:sp>
        <p:nvSpPr>
          <p:cNvPr id="5" name="Rectangle 1">
            <a:extLst>
              <a:ext uri="{FF2B5EF4-FFF2-40B4-BE49-F238E27FC236}">
                <a16:creationId xmlns:a16="http://schemas.microsoft.com/office/drawing/2014/main" id="{5034D64E-6328-CC42-8F33-A0438F6170A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anose="020F0502020204030204" pitchFamily="34" charset="0"/>
                <a:ea typeface="+mn-ea"/>
                <a:cs typeface="+mn-cs"/>
              </a:rPr>
              <a:t>we</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10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EFD7-3230-2B4A-BE21-983837A66CC5}"/>
              </a:ext>
            </a:extLst>
          </p:cNvPr>
          <p:cNvSpPr>
            <a:spLocks noGrp="1"/>
          </p:cNvSpPr>
          <p:nvPr>
            <p:ph type="title"/>
          </p:nvPr>
        </p:nvSpPr>
        <p:spPr>
          <a:xfrm>
            <a:off x="144016" y="1095327"/>
            <a:ext cx="8964488" cy="1325563"/>
          </a:xfrm>
        </p:spPr>
        <p:txBody>
          <a:bodyPr>
            <a:normAutofit fontScale="90000"/>
          </a:bodyPr>
          <a:lstStyle/>
          <a:p>
            <a:r>
              <a:rPr lang="en-US" dirty="0"/>
              <a:t>Application 2: </a:t>
            </a:r>
            <a:r>
              <a:rPr lang="en-US" dirty="0">
                <a:solidFill>
                  <a:schemeClr val="accent5">
                    <a:lumMod val="75000"/>
                  </a:schemeClr>
                </a:solidFill>
              </a:rPr>
              <a:t>Spectroscopy</a:t>
            </a:r>
            <a:br>
              <a:rPr lang="en-US" dirty="0"/>
            </a:br>
            <a:br>
              <a:rPr lang="en-US" dirty="0"/>
            </a:br>
            <a:r>
              <a:rPr lang="en-US" dirty="0"/>
              <a:t>Resolving the shades of far-red dyes</a:t>
            </a:r>
            <a:br>
              <a:rPr lang="en-US" dirty="0"/>
            </a:br>
            <a:r>
              <a:rPr lang="en-US" sz="3600" dirty="0"/>
              <a:t>(spectral detection with a single laser excitation)</a:t>
            </a:r>
            <a:br>
              <a:rPr lang="en-US" sz="3600" dirty="0"/>
            </a:br>
            <a:endParaRPr lang="en-US" dirty="0"/>
          </a:p>
        </p:txBody>
      </p:sp>
      <p:pic>
        <p:nvPicPr>
          <p:cNvPr id="4" name="Picture 3">
            <a:extLst>
              <a:ext uri="{FF2B5EF4-FFF2-40B4-BE49-F238E27FC236}">
                <a16:creationId xmlns:a16="http://schemas.microsoft.com/office/drawing/2014/main" id="{79B0B28B-87BC-2A44-8269-05289F8621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8089"/>
          <a:stretch/>
        </p:blipFill>
        <p:spPr>
          <a:xfrm>
            <a:off x="1691680" y="4293096"/>
            <a:ext cx="5776814" cy="2436120"/>
          </a:xfrm>
          <a:prstGeom prst="rect">
            <a:avLst/>
          </a:prstGeom>
        </p:spPr>
      </p:pic>
      <p:sp>
        <p:nvSpPr>
          <p:cNvPr id="7" name="TextBox 6">
            <a:extLst>
              <a:ext uri="{FF2B5EF4-FFF2-40B4-BE49-F238E27FC236}">
                <a16:creationId xmlns:a16="http://schemas.microsoft.com/office/drawing/2014/main" id="{4781032D-F263-AB4A-A7FA-2B940AF6906A}"/>
              </a:ext>
            </a:extLst>
          </p:cNvPr>
          <p:cNvSpPr txBox="1"/>
          <p:nvPr/>
        </p:nvSpPr>
        <p:spPr>
          <a:xfrm>
            <a:off x="134911" y="2868524"/>
            <a:ext cx="2160240" cy="1200329"/>
          </a:xfrm>
          <a:prstGeom prst="rect">
            <a:avLst/>
          </a:prstGeom>
          <a:noFill/>
        </p:spPr>
        <p:txBody>
          <a:bodyPr wrap="square" rtlCol="0">
            <a:spAutoFit/>
          </a:bodyPr>
          <a:lstStyle/>
          <a:p>
            <a:pPr algn="l" rtl="0"/>
            <a:r>
              <a:rPr lang="en-US" dirty="0"/>
              <a:t>Can we resolve multiple far-red dyes within the same color channel?</a:t>
            </a:r>
          </a:p>
        </p:txBody>
      </p:sp>
      <p:sp>
        <p:nvSpPr>
          <p:cNvPr id="8" name="TextBox 7">
            <a:extLst>
              <a:ext uri="{FF2B5EF4-FFF2-40B4-BE49-F238E27FC236}">
                <a16:creationId xmlns:a16="http://schemas.microsoft.com/office/drawing/2014/main" id="{238991F5-FB2B-BD49-B1CF-78D305B13350}"/>
              </a:ext>
            </a:extLst>
          </p:cNvPr>
          <p:cNvSpPr txBox="1"/>
          <p:nvPr/>
        </p:nvSpPr>
        <p:spPr>
          <a:xfrm>
            <a:off x="4069433" y="6125988"/>
            <a:ext cx="790601" cy="276999"/>
          </a:xfrm>
          <a:prstGeom prst="rect">
            <a:avLst/>
          </a:prstGeom>
          <a:noFill/>
        </p:spPr>
        <p:txBody>
          <a:bodyPr wrap="none" rtlCol="0">
            <a:spAutoFit/>
          </a:bodyPr>
          <a:lstStyle/>
          <a:p>
            <a:r>
              <a:rPr lang="en-US" sz="1200" dirty="0">
                <a:latin typeface="Helvetica" pitchFamily="2" charset="0"/>
              </a:rPr>
              <a:t>(0.625 s)</a:t>
            </a:r>
          </a:p>
        </p:txBody>
      </p:sp>
      <p:grpSp>
        <p:nvGrpSpPr>
          <p:cNvPr id="6" name="Group 5">
            <a:extLst>
              <a:ext uri="{FF2B5EF4-FFF2-40B4-BE49-F238E27FC236}">
                <a16:creationId xmlns:a16="http://schemas.microsoft.com/office/drawing/2014/main" id="{5FE1DDED-84B5-3E42-B784-790ED619A15B}"/>
              </a:ext>
            </a:extLst>
          </p:cNvPr>
          <p:cNvGrpSpPr/>
          <p:nvPr/>
        </p:nvGrpSpPr>
        <p:grpSpPr>
          <a:xfrm>
            <a:off x="2086067" y="2564906"/>
            <a:ext cx="4537782" cy="2016222"/>
            <a:chOff x="2086067" y="2564906"/>
            <a:chExt cx="4537782" cy="2016222"/>
          </a:xfrm>
        </p:grpSpPr>
        <p:pic>
          <p:nvPicPr>
            <p:cNvPr id="5" name="Picture 4">
              <a:extLst>
                <a:ext uri="{FF2B5EF4-FFF2-40B4-BE49-F238E27FC236}">
                  <a16:creationId xmlns:a16="http://schemas.microsoft.com/office/drawing/2014/main" id="{23DE297C-2F37-2746-AEC4-919A12903A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6067" y="2564906"/>
              <a:ext cx="4537782" cy="1807567"/>
            </a:xfrm>
            <a:prstGeom prst="rect">
              <a:avLst/>
            </a:prstGeom>
          </p:spPr>
        </p:pic>
        <p:sp>
          <p:nvSpPr>
            <p:cNvPr id="3" name="TextBox 2">
              <a:extLst>
                <a:ext uri="{FF2B5EF4-FFF2-40B4-BE49-F238E27FC236}">
                  <a16:creationId xmlns:a16="http://schemas.microsoft.com/office/drawing/2014/main" id="{C7B7324A-1574-1D48-A18F-A9551F465662}"/>
                </a:ext>
              </a:extLst>
            </p:cNvPr>
            <p:cNvSpPr txBox="1"/>
            <p:nvPr/>
          </p:nvSpPr>
          <p:spPr>
            <a:xfrm>
              <a:off x="3836420" y="4304129"/>
              <a:ext cx="1256626" cy="276999"/>
            </a:xfrm>
            <a:prstGeom prst="rect">
              <a:avLst/>
            </a:prstGeom>
            <a:noFill/>
          </p:spPr>
          <p:txBody>
            <a:bodyPr wrap="none" rtlCol="0">
              <a:spAutoFit/>
            </a:bodyPr>
            <a:lstStyle/>
            <a:p>
              <a:r>
                <a:rPr lang="en-US" sz="1200" dirty="0"/>
                <a:t>Wavelength [nm]</a:t>
              </a:r>
            </a:p>
          </p:txBody>
        </p:sp>
      </p:grpSp>
    </p:spTree>
    <p:extLst>
      <p:ext uri="{BB962C8B-B14F-4D97-AF65-F5344CB8AC3E}">
        <p14:creationId xmlns:p14="http://schemas.microsoft.com/office/powerpoint/2010/main" val="10927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CE0C1FF-6C0E-2D46-B009-B69643E8C73A}"/>
              </a:ext>
            </a:extLst>
          </p:cNvPr>
          <p:cNvGrpSpPr>
            <a:grpSpLocks noChangeAspect="1"/>
          </p:cNvGrpSpPr>
          <p:nvPr/>
        </p:nvGrpSpPr>
        <p:grpSpPr>
          <a:xfrm>
            <a:off x="1610436" y="-59821"/>
            <a:ext cx="5126177" cy="6767983"/>
            <a:chOff x="1907704" y="348957"/>
            <a:chExt cx="4828909" cy="6375506"/>
          </a:xfrm>
        </p:grpSpPr>
        <p:pic>
          <p:nvPicPr>
            <p:cNvPr id="4" name="Picture 3">
              <a:extLst>
                <a:ext uri="{FF2B5EF4-FFF2-40B4-BE49-F238E27FC236}">
                  <a16:creationId xmlns:a16="http://schemas.microsoft.com/office/drawing/2014/main" id="{922F152F-2697-7044-B119-762B49823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7704" y="348957"/>
              <a:ext cx="4824536" cy="6375506"/>
            </a:xfrm>
            <a:prstGeom prst="rect">
              <a:avLst/>
            </a:prstGeom>
          </p:spPr>
        </p:pic>
        <p:pic>
          <p:nvPicPr>
            <p:cNvPr id="5" name="Picture 4">
              <a:extLst>
                <a:ext uri="{FF2B5EF4-FFF2-40B4-BE49-F238E27FC236}">
                  <a16:creationId xmlns:a16="http://schemas.microsoft.com/office/drawing/2014/main" id="{D51AF4B7-F400-DC49-935B-7924E666AA91}"/>
                </a:ext>
              </a:extLst>
            </p:cNvPr>
            <p:cNvPicPr>
              <a:picLocks noChangeAspect="1"/>
            </p:cNvPicPr>
            <p:nvPr/>
          </p:nvPicPr>
          <p:blipFill rotWithShape="1">
            <a:blip r:embed="rId3" cstate="print">
              <a:lum bright="20000" contrast="40000"/>
              <a:extLst>
                <a:ext uri="{28A0092B-C50C-407E-A947-70E740481C1C}">
                  <a14:useLocalDpi xmlns:a14="http://schemas.microsoft.com/office/drawing/2010/main"/>
                </a:ext>
              </a:extLst>
            </a:blip>
            <a:srcRect t="31819" b="35614"/>
            <a:stretch/>
          </p:blipFill>
          <p:spPr>
            <a:xfrm>
              <a:off x="1912077" y="2362528"/>
              <a:ext cx="4824536" cy="2076307"/>
            </a:xfrm>
            <a:prstGeom prst="rect">
              <a:avLst/>
            </a:prstGeom>
          </p:spPr>
        </p:pic>
      </p:grpSp>
    </p:spTree>
    <p:extLst>
      <p:ext uri="{BB962C8B-B14F-4D97-AF65-F5344CB8AC3E}">
        <p14:creationId xmlns:p14="http://schemas.microsoft.com/office/powerpoint/2010/main" val="108030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3CBC-EDE0-6245-A3C2-0C74F26C4980}"/>
              </a:ext>
            </a:extLst>
          </p:cNvPr>
          <p:cNvSpPr>
            <a:spLocks noGrp="1"/>
          </p:cNvSpPr>
          <p:nvPr>
            <p:ph type="title"/>
          </p:nvPr>
        </p:nvSpPr>
        <p:spPr/>
        <p:txBody>
          <a:bodyPr/>
          <a:lstStyle/>
          <a:p>
            <a:r>
              <a:rPr lang="en-US" dirty="0"/>
              <a:t>Future application:</a:t>
            </a:r>
            <a:br>
              <a:rPr lang="en-US" dirty="0"/>
            </a:br>
            <a:r>
              <a:rPr lang="en-US" dirty="0"/>
              <a:t>6 targets with </a:t>
            </a:r>
            <a:r>
              <a:rPr lang="en-US" b="1" dirty="0"/>
              <a:t>a single excitation</a:t>
            </a:r>
          </a:p>
        </p:txBody>
      </p:sp>
      <p:pic>
        <p:nvPicPr>
          <p:cNvPr id="4" name="Picture 3">
            <a:extLst>
              <a:ext uri="{FF2B5EF4-FFF2-40B4-BE49-F238E27FC236}">
                <a16:creationId xmlns:a16="http://schemas.microsoft.com/office/drawing/2014/main" id="{C664F795-42F4-8E4B-9BB9-F77C845C0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089" y="1628802"/>
            <a:ext cx="7751320" cy="2998919"/>
          </a:xfrm>
          <a:prstGeom prst="rect">
            <a:avLst/>
          </a:prstGeom>
        </p:spPr>
      </p:pic>
      <p:sp>
        <p:nvSpPr>
          <p:cNvPr id="5" name="TextBox 4">
            <a:extLst>
              <a:ext uri="{FF2B5EF4-FFF2-40B4-BE49-F238E27FC236}">
                <a16:creationId xmlns:a16="http://schemas.microsoft.com/office/drawing/2014/main" id="{0CB7F693-D370-6847-9908-64FD18B75265}"/>
              </a:ext>
            </a:extLst>
          </p:cNvPr>
          <p:cNvSpPr txBox="1"/>
          <p:nvPr/>
        </p:nvSpPr>
        <p:spPr>
          <a:xfrm>
            <a:off x="314325" y="4509120"/>
            <a:ext cx="8515350" cy="2308324"/>
          </a:xfrm>
          <a:prstGeom prst="rect">
            <a:avLst/>
          </a:prstGeom>
          <a:noFill/>
        </p:spPr>
        <p:txBody>
          <a:bodyPr wrap="square" rtlCol="0">
            <a:spAutoFit/>
          </a:bodyPr>
          <a:lstStyle/>
          <a:p>
            <a:pPr marL="342900" indent="-342900" algn="l" rtl="0">
              <a:buClr>
                <a:srgbClr val="00B050"/>
              </a:buClr>
              <a:buFont typeface="Wingdings" pitchFamily="2" charset="2"/>
              <a:buChar char="ü"/>
            </a:pPr>
            <a:r>
              <a:rPr lang="en-US" sz="2400" dirty="0"/>
              <a:t>&lt;6nm spectral-resolution – full spectral characterization</a:t>
            </a:r>
          </a:p>
          <a:p>
            <a:pPr marL="342900" indent="-342900" algn="l" rtl="0">
              <a:buClr>
                <a:srgbClr val="00B050"/>
              </a:buClr>
              <a:buFont typeface="Wingdings" pitchFamily="2" charset="2"/>
              <a:buChar char="ü"/>
            </a:pPr>
            <a:endParaRPr lang="en-US" sz="2400" dirty="0"/>
          </a:p>
          <a:p>
            <a:pPr marL="342900" indent="-342900" algn="l" rtl="0">
              <a:buClr>
                <a:srgbClr val="00B050"/>
              </a:buClr>
              <a:buFont typeface="Wingdings" pitchFamily="2" charset="2"/>
              <a:buChar char="ü"/>
            </a:pPr>
            <a:r>
              <a:rPr lang="en-US" sz="2400" dirty="0"/>
              <a:t>Reduced phototoxicity for live samples</a:t>
            </a:r>
          </a:p>
          <a:p>
            <a:pPr marL="342900" indent="-342900" algn="l" rtl="0">
              <a:buClr>
                <a:srgbClr val="00B050"/>
              </a:buClr>
              <a:buFont typeface="Wingdings" pitchFamily="2" charset="2"/>
              <a:buChar char="ü"/>
            </a:pPr>
            <a:endParaRPr lang="en-US" sz="2400" dirty="0"/>
          </a:p>
          <a:p>
            <a:pPr marL="342900" indent="-342900" algn="l" rtl="0">
              <a:buClr>
                <a:srgbClr val="00B050"/>
              </a:buClr>
              <a:buFont typeface="Wingdings" pitchFamily="2" charset="2"/>
              <a:buChar char="ü"/>
            </a:pPr>
            <a:r>
              <a:rPr lang="en-US" sz="2400" dirty="0"/>
              <a:t>Reduced optical complexity and costs (single excitation, no chromatic aberrations)</a:t>
            </a:r>
          </a:p>
        </p:txBody>
      </p:sp>
    </p:spTree>
    <p:extLst>
      <p:ext uri="{BB962C8B-B14F-4D97-AF65-F5344CB8AC3E}">
        <p14:creationId xmlns:p14="http://schemas.microsoft.com/office/powerpoint/2010/main" val="200824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011C-90D0-3C4F-8A7B-765526E6F9C2}"/>
              </a:ext>
            </a:extLst>
          </p:cNvPr>
          <p:cNvSpPr>
            <a:spLocks noGrp="1"/>
          </p:cNvSpPr>
          <p:nvPr>
            <p:ph type="title"/>
          </p:nvPr>
        </p:nvSpPr>
        <p:spPr>
          <a:xfrm>
            <a:off x="628650" y="188642"/>
            <a:ext cx="7886700" cy="1325563"/>
          </a:xfrm>
        </p:spPr>
        <p:txBody>
          <a:bodyPr>
            <a:normAutofit fontScale="90000"/>
          </a:bodyPr>
          <a:lstStyle/>
          <a:p>
            <a:r>
              <a:rPr lang="en-US" dirty="0"/>
              <a:t>Application 3: </a:t>
            </a:r>
            <a:br>
              <a:rPr lang="en-US" dirty="0"/>
            </a:br>
            <a:r>
              <a:rPr lang="en-US" dirty="0"/>
              <a:t>Measuring nm distances with smFRET</a:t>
            </a:r>
          </a:p>
        </p:txBody>
      </p:sp>
      <p:pic>
        <p:nvPicPr>
          <p:cNvPr id="4" name="Picture 3">
            <a:extLst>
              <a:ext uri="{FF2B5EF4-FFF2-40B4-BE49-F238E27FC236}">
                <a16:creationId xmlns:a16="http://schemas.microsoft.com/office/drawing/2014/main" id="{D7A14907-D705-BA4E-9477-9379DCEA8A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230" y="1340768"/>
            <a:ext cx="8021120" cy="3588926"/>
          </a:xfrm>
          <a:prstGeom prst="rect">
            <a:avLst/>
          </a:prstGeom>
        </p:spPr>
      </p:pic>
      <p:sp>
        <p:nvSpPr>
          <p:cNvPr id="5" name="TextBox 4">
            <a:extLst>
              <a:ext uri="{FF2B5EF4-FFF2-40B4-BE49-F238E27FC236}">
                <a16:creationId xmlns:a16="http://schemas.microsoft.com/office/drawing/2014/main" id="{6B6A5B3D-329E-1743-A883-7F75FB954D40}"/>
              </a:ext>
            </a:extLst>
          </p:cNvPr>
          <p:cNvSpPr txBox="1"/>
          <p:nvPr/>
        </p:nvSpPr>
        <p:spPr>
          <a:xfrm>
            <a:off x="-3246" y="6488668"/>
            <a:ext cx="3499484" cy="369332"/>
          </a:xfrm>
          <a:prstGeom prst="rect">
            <a:avLst/>
          </a:prstGeom>
          <a:noFill/>
        </p:spPr>
        <p:txBody>
          <a:bodyPr wrap="none" rtlCol="0">
            <a:spAutoFit/>
          </a:bodyPr>
          <a:lstStyle/>
          <a:p>
            <a:pPr algn="l" rtl="0"/>
            <a:r>
              <a:rPr lang="en-US" dirty="0"/>
              <a:t>In collaboration with the Craggs lab</a:t>
            </a:r>
          </a:p>
        </p:txBody>
      </p:sp>
      <p:sp>
        <p:nvSpPr>
          <p:cNvPr id="6" name="TextBox 5">
            <a:extLst>
              <a:ext uri="{FF2B5EF4-FFF2-40B4-BE49-F238E27FC236}">
                <a16:creationId xmlns:a16="http://schemas.microsoft.com/office/drawing/2014/main" id="{F66E0133-C495-4947-9A02-B98F636438DE}"/>
              </a:ext>
            </a:extLst>
          </p:cNvPr>
          <p:cNvSpPr txBox="1"/>
          <p:nvPr/>
        </p:nvSpPr>
        <p:spPr>
          <a:xfrm>
            <a:off x="247115" y="4869160"/>
            <a:ext cx="8515350" cy="1697068"/>
          </a:xfrm>
          <a:prstGeom prst="rect">
            <a:avLst/>
          </a:prstGeom>
          <a:noFill/>
        </p:spPr>
        <p:txBody>
          <a:bodyPr wrap="square" rtlCol="0">
            <a:spAutoFit/>
          </a:bodyPr>
          <a:lstStyle/>
          <a:p>
            <a:pPr marL="342900" indent="-342900" algn="l" rtl="0">
              <a:lnSpc>
                <a:spcPct val="150000"/>
              </a:lnSpc>
              <a:buClr>
                <a:srgbClr val="00B050"/>
              </a:buClr>
              <a:buFont typeface="Wingdings" pitchFamily="2" charset="2"/>
              <a:buChar char="ü"/>
            </a:pPr>
            <a:r>
              <a:rPr lang="en-US" sz="2400" dirty="0"/>
              <a:t>Single molecule sensitivity in Epi-illumination (no TIRF)</a:t>
            </a:r>
          </a:p>
          <a:p>
            <a:pPr marL="342900" indent="-342900" algn="l" rtl="0">
              <a:lnSpc>
                <a:spcPct val="150000"/>
              </a:lnSpc>
              <a:buClr>
                <a:srgbClr val="00B050"/>
              </a:buClr>
              <a:buFont typeface="Wingdings" pitchFamily="2" charset="2"/>
              <a:buChar char="ü"/>
            </a:pPr>
            <a:r>
              <a:rPr lang="en-US" sz="2400" dirty="0"/>
              <a:t>&gt;6-fold increase in throughput over standard dual-color smFRET</a:t>
            </a:r>
          </a:p>
          <a:p>
            <a:pPr marL="342900" indent="-342900" algn="l" rtl="0">
              <a:lnSpc>
                <a:spcPct val="150000"/>
              </a:lnSpc>
              <a:buClr>
                <a:srgbClr val="00B050"/>
              </a:buClr>
              <a:buFont typeface="Wingdings" pitchFamily="2" charset="2"/>
              <a:buChar char="ü"/>
            </a:pPr>
            <a:r>
              <a:rPr lang="en-US" sz="2400" dirty="0"/>
              <a:t>&gt;4-color smFRET with ultra-high throughput </a:t>
            </a:r>
          </a:p>
        </p:txBody>
      </p:sp>
      <p:sp>
        <p:nvSpPr>
          <p:cNvPr id="7" name="TextBox 6">
            <a:extLst>
              <a:ext uri="{FF2B5EF4-FFF2-40B4-BE49-F238E27FC236}">
                <a16:creationId xmlns:a16="http://schemas.microsoft.com/office/drawing/2014/main" id="{059B81BD-4A03-EA43-83DE-CBF0E46E5585}"/>
              </a:ext>
            </a:extLst>
          </p:cNvPr>
          <p:cNvSpPr txBox="1"/>
          <p:nvPr/>
        </p:nvSpPr>
        <p:spPr>
          <a:xfrm>
            <a:off x="7055613" y="3140968"/>
            <a:ext cx="1175322" cy="276999"/>
          </a:xfrm>
          <a:prstGeom prst="rect">
            <a:avLst/>
          </a:prstGeom>
          <a:noFill/>
        </p:spPr>
        <p:txBody>
          <a:bodyPr wrap="none" rtlCol="0">
            <a:spAutoFit/>
          </a:bodyPr>
          <a:lstStyle/>
          <a:p>
            <a:pPr algn="l" rtl="0"/>
            <a:r>
              <a:rPr lang="en-US" sz="1200" dirty="0"/>
              <a:t>R</a:t>
            </a:r>
            <a:r>
              <a:rPr lang="en-US" sz="1200" baseline="-25000" dirty="0"/>
              <a:t>〈E〉</a:t>
            </a:r>
            <a:r>
              <a:rPr lang="en-US" sz="1200" dirty="0"/>
              <a:t>= 54.3±3.8 </a:t>
            </a:r>
            <a:r>
              <a:rPr lang="en-US" sz="1200" dirty="0" err="1"/>
              <a:t>Å</a:t>
            </a:r>
            <a:endParaRPr lang="en-US" sz="1200" dirty="0"/>
          </a:p>
        </p:txBody>
      </p:sp>
      <p:sp>
        <p:nvSpPr>
          <p:cNvPr id="8" name="TextBox 7">
            <a:extLst>
              <a:ext uri="{FF2B5EF4-FFF2-40B4-BE49-F238E27FC236}">
                <a16:creationId xmlns:a16="http://schemas.microsoft.com/office/drawing/2014/main" id="{C222985B-E8A3-294F-8C80-A6A25C286FE5}"/>
              </a:ext>
            </a:extLst>
          </p:cNvPr>
          <p:cNvSpPr txBox="1"/>
          <p:nvPr/>
        </p:nvSpPr>
        <p:spPr>
          <a:xfrm>
            <a:off x="6521754" y="3323420"/>
            <a:ext cx="1175322" cy="276999"/>
          </a:xfrm>
          <a:prstGeom prst="rect">
            <a:avLst/>
          </a:prstGeom>
          <a:noFill/>
        </p:spPr>
        <p:txBody>
          <a:bodyPr wrap="none" rtlCol="0">
            <a:spAutoFit/>
          </a:bodyPr>
          <a:lstStyle/>
          <a:p>
            <a:pPr algn="l" rtl="0"/>
            <a:r>
              <a:rPr lang="en-US" sz="1200" dirty="0"/>
              <a:t>R</a:t>
            </a:r>
            <a:r>
              <a:rPr lang="en-US" sz="1200" baseline="-25000" dirty="0"/>
              <a:t>〈E〉</a:t>
            </a:r>
            <a:r>
              <a:rPr lang="en-US" sz="1200" dirty="0"/>
              <a:t>= 65.8±4.6 </a:t>
            </a:r>
            <a:r>
              <a:rPr lang="en-US" sz="1200" dirty="0" err="1"/>
              <a:t>Å</a:t>
            </a:r>
            <a:endParaRPr lang="en-US" sz="1200" dirty="0"/>
          </a:p>
        </p:txBody>
      </p:sp>
      <p:sp>
        <p:nvSpPr>
          <p:cNvPr id="9" name="TextBox 8">
            <a:extLst>
              <a:ext uri="{FF2B5EF4-FFF2-40B4-BE49-F238E27FC236}">
                <a16:creationId xmlns:a16="http://schemas.microsoft.com/office/drawing/2014/main" id="{6D92976C-7E1A-4F44-B408-6F7AAA1A1145}"/>
              </a:ext>
            </a:extLst>
          </p:cNvPr>
          <p:cNvSpPr txBox="1"/>
          <p:nvPr/>
        </p:nvSpPr>
        <p:spPr>
          <a:xfrm>
            <a:off x="5860524" y="3512041"/>
            <a:ext cx="1175322" cy="276999"/>
          </a:xfrm>
          <a:prstGeom prst="rect">
            <a:avLst/>
          </a:prstGeom>
          <a:noFill/>
        </p:spPr>
        <p:txBody>
          <a:bodyPr wrap="none" rtlCol="0">
            <a:spAutoFit/>
          </a:bodyPr>
          <a:lstStyle/>
          <a:p>
            <a:pPr algn="l" rtl="0"/>
            <a:r>
              <a:rPr lang="en-US" sz="1200" dirty="0"/>
              <a:t>R</a:t>
            </a:r>
            <a:r>
              <a:rPr lang="en-US" sz="1200" baseline="-25000" dirty="0"/>
              <a:t>〈E〉</a:t>
            </a:r>
            <a:r>
              <a:rPr lang="en-US" sz="1200" dirty="0"/>
              <a:t>= 88.4±6.2Å </a:t>
            </a:r>
          </a:p>
        </p:txBody>
      </p:sp>
      <p:sp>
        <p:nvSpPr>
          <p:cNvPr id="11" name="Oval 10">
            <a:extLst>
              <a:ext uri="{FF2B5EF4-FFF2-40B4-BE49-F238E27FC236}">
                <a16:creationId xmlns:a16="http://schemas.microsoft.com/office/drawing/2014/main" id="{FF27E62A-4D01-D849-9B52-0A60FCD9D53F}"/>
              </a:ext>
            </a:extLst>
          </p:cNvPr>
          <p:cNvSpPr>
            <a:spLocks noChangeAspect="1"/>
          </p:cNvSpPr>
          <p:nvPr/>
        </p:nvSpPr>
        <p:spPr>
          <a:xfrm>
            <a:off x="722902" y="4293096"/>
            <a:ext cx="104682" cy="99136"/>
          </a:xfrm>
          <a:prstGeom prst="ellipse">
            <a:avLst/>
          </a:prstGeom>
          <a:solidFill>
            <a:srgbClr val="FF4F53"/>
          </a:solidFill>
          <a:ln>
            <a:noFill/>
          </a:ln>
          <a:effectLst>
            <a:glow rad="254000">
              <a:srgbClr val="FF0000">
                <a:alpha val="5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2" name="Oval 11">
            <a:extLst>
              <a:ext uri="{FF2B5EF4-FFF2-40B4-BE49-F238E27FC236}">
                <a16:creationId xmlns:a16="http://schemas.microsoft.com/office/drawing/2014/main" id="{1DF0E45C-DDA4-AC4D-A18A-915F715DFBD1}"/>
              </a:ext>
            </a:extLst>
          </p:cNvPr>
          <p:cNvSpPr>
            <a:spLocks noChangeAspect="1"/>
          </p:cNvSpPr>
          <p:nvPr/>
        </p:nvSpPr>
        <p:spPr>
          <a:xfrm>
            <a:off x="1331640" y="2104378"/>
            <a:ext cx="106439" cy="100800"/>
          </a:xfrm>
          <a:prstGeom prst="ellipse">
            <a:avLst/>
          </a:prstGeom>
          <a:solidFill>
            <a:srgbClr val="00D867"/>
          </a:solidFill>
          <a:ln>
            <a:noFill/>
          </a:ln>
          <a:effectLst>
            <a:glow rad="254000">
              <a:srgbClr val="00D867">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4" name="Freeform 13">
            <a:extLst>
              <a:ext uri="{FF2B5EF4-FFF2-40B4-BE49-F238E27FC236}">
                <a16:creationId xmlns:a16="http://schemas.microsoft.com/office/drawing/2014/main" id="{36556E89-EEE2-DE4C-9D51-1EF01FB940F4}"/>
              </a:ext>
            </a:extLst>
          </p:cNvPr>
          <p:cNvSpPr>
            <a:spLocks noChangeAspect="1"/>
          </p:cNvSpPr>
          <p:nvPr/>
        </p:nvSpPr>
        <p:spPr>
          <a:xfrm>
            <a:off x="173002" y="2331243"/>
            <a:ext cx="499511" cy="346123"/>
          </a:xfrm>
          <a:custGeom>
            <a:avLst/>
            <a:gdLst>
              <a:gd name="connsiteX0" fmla="*/ 0 w 660400"/>
              <a:gd name="connsiteY0" fmla="*/ 457607 h 457607"/>
              <a:gd name="connsiteX1" fmla="*/ 88900 w 660400"/>
              <a:gd name="connsiteY1" fmla="*/ 267107 h 457607"/>
              <a:gd name="connsiteX2" fmla="*/ 279400 w 660400"/>
              <a:gd name="connsiteY2" fmla="*/ 330607 h 457607"/>
              <a:gd name="connsiteX3" fmla="*/ 330200 w 660400"/>
              <a:gd name="connsiteY3" fmla="*/ 114707 h 457607"/>
              <a:gd name="connsiteX4" fmla="*/ 520700 w 660400"/>
              <a:gd name="connsiteY4" fmla="*/ 165507 h 457607"/>
              <a:gd name="connsiteX5" fmla="*/ 596900 w 660400"/>
              <a:gd name="connsiteY5" fmla="*/ 25807 h 457607"/>
              <a:gd name="connsiteX6" fmla="*/ 660400 w 660400"/>
              <a:gd name="connsiteY6" fmla="*/ 407 h 45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457607">
                <a:moveTo>
                  <a:pt x="0" y="457607"/>
                </a:moveTo>
                <a:cubicBezTo>
                  <a:pt x="21166" y="372940"/>
                  <a:pt x="42333" y="288274"/>
                  <a:pt x="88900" y="267107"/>
                </a:cubicBezTo>
                <a:cubicBezTo>
                  <a:pt x="135467" y="245940"/>
                  <a:pt x="239183" y="356007"/>
                  <a:pt x="279400" y="330607"/>
                </a:cubicBezTo>
                <a:cubicBezTo>
                  <a:pt x="319617" y="305207"/>
                  <a:pt x="289983" y="142224"/>
                  <a:pt x="330200" y="114707"/>
                </a:cubicBezTo>
                <a:cubicBezTo>
                  <a:pt x="370417" y="87190"/>
                  <a:pt x="476250" y="180324"/>
                  <a:pt x="520700" y="165507"/>
                </a:cubicBezTo>
                <a:cubicBezTo>
                  <a:pt x="565150" y="150690"/>
                  <a:pt x="573617" y="53324"/>
                  <a:pt x="596900" y="25807"/>
                </a:cubicBezTo>
                <a:cubicBezTo>
                  <a:pt x="620183" y="-1710"/>
                  <a:pt x="640291" y="-652"/>
                  <a:pt x="660400" y="407"/>
                </a:cubicBezTo>
              </a:path>
            </a:pathLst>
          </a:custGeom>
          <a:noFill/>
          <a:ln w="19050">
            <a:solidFill>
              <a:srgbClr val="00D867"/>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Oval 15">
            <a:extLst>
              <a:ext uri="{FF2B5EF4-FFF2-40B4-BE49-F238E27FC236}">
                <a16:creationId xmlns:a16="http://schemas.microsoft.com/office/drawing/2014/main" id="{83C23EC2-2082-4E4F-81F4-9D1AD2FD3EF5}"/>
              </a:ext>
            </a:extLst>
          </p:cNvPr>
          <p:cNvSpPr>
            <a:spLocks noChangeAspect="1"/>
          </p:cNvSpPr>
          <p:nvPr/>
        </p:nvSpPr>
        <p:spPr>
          <a:xfrm>
            <a:off x="725844" y="3162783"/>
            <a:ext cx="104682" cy="99136"/>
          </a:xfrm>
          <a:prstGeom prst="ellipse">
            <a:avLst/>
          </a:prstGeom>
          <a:solidFill>
            <a:srgbClr val="FF4F53"/>
          </a:solidFill>
          <a:ln>
            <a:noFill/>
          </a:ln>
          <a:effectLst>
            <a:glow rad="254000">
              <a:srgbClr val="FF0000">
                <a:alpha val="5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p>
        </p:txBody>
      </p:sp>
      <p:sp>
        <p:nvSpPr>
          <p:cNvPr id="17" name="Oval 16">
            <a:extLst>
              <a:ext uri="{FF2B5EF4-FFF2-40B4-BE49-F238E27FC236}">
                <a16:creationId xmlns:a16="http://schemas.microsoft.com/office/drawing/2014/main" id="{D99FED80-30C2-4641-BFD7-C809D078CFA0}"/>
              </a:ext>
            </a:extLst>
          </p:cNvPr>
          <p:cNvSpPr>
            <a:spLocks noChangeAspect="1"/>
          </p:cNvSpPr>
          <p:nvPr/>
        </p:nvSpPr>
        <p:spPr>
          <a:xfrm>
            <a:off x="1187624" y="3111551"/>
            <a:ext cx="106439" cy="100800"/>
          </a:xfrm>
          <a:prstGeom prst="ellipse">
            <a:avLst/>
          </a:prstGeom>
          <a:solidFill>
            <a:srgbClr val="00D867"/>
          </a:solidFill>
          <a:ln>
            <a:noFill/>
          </a:ln>
          <a:effectLst>
            <a:glow rad="254000">
              <a:srgbClr val="00D867">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8" name="Freeform 17">
            <a:extLst>
              <a:ext uri="{FF2B5EF4-FFF2-40B4-BE49-F238E27FC236}">
                <a16:creationId xmlns:a16="http://schemas.microsoft.com/office/drawing/2014/main" id="{4FFFA8F6-2D8C-F247-91B6-5185981572FC}"/>
              </a:ext>
            </a:extLst>
          </p:cNvPr>
          <p:cNvSpPr>
            <a:spLocks noChangeAspect="1"/>
          </p:cNvSpPr>
          <p:nvPr/>
        </p:nvSpPr>
        <p:spPr>
          <a:xfrm>
            <a:off x="153508" y="3367480"/>
            <a:ext cx="499511" cy="346123"/>
          </a:xfrm>
          <a:custGeom>
            <a:avLst/>
            <a:gdLst>
              <a:gd name="connsiteX0" fmla="*/ 0 w 660400"/>
              <a:gd name="connsiteY0" fmla="*/ 457607 h 457607"/>
              <a:gd name="connsiteX1" fmla="*/ 88900 w 660400"/>
              <a:gd name="connsiteY1" fmla="*/ 267107 h 457607"/>
              <a:gd name="connsiteX2" fmla="*/ 279400 w 660400"/>
              <a:gd name="connsiteY2" fmla="*/ 330607 h 457607"/>
              <a:gd name="connsiteX3" fmla="*/ 330200 w 660400"/>
              <a:gd name="connsiteY3" fmla="*/ 114707 h 457607"/>
              <a:gd name="connsiteX4" fmla="*/ 520700 w 660400"/>
              <a:gd name="connsiteY4" fmla="*/ 165507 h 457607"/>
              <a:gd name="connsiteX5" fmla="*/ 596900 w 660400"/>
              <a:gd name="connsiteY5" fmla="*/ 25807 h 457607"/>
              <a:gd name="connsiteX6" fmla="*/ 660400 w 660400"/>
              <a:gd name="connsiteY6" fmla="*/ 407 h 45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457607">
                <a:moveTo>
                  <a:pt x="0" y="457607"/>
                </a:moveTo>
                <a:cubicBezTo>
                  <a:pt x="21166" y="372940"/>
                  <a:pt x="42333" y="288274"/>
                  <a:pt x="88900" y="267107"/>
                </a:cubicBezTo>
                <a:cubicBezTo>
                  <a:pt x="135467" y="245940"/>
                  <a:pt x="239183" y="356007"/>
                  <a:pt x="279400" y="330607"/>
                </a:cubicBezTo>
                <a:cubicBezTo>
                  <a:pt x="319617" y="305207"/>
                  <a:pt x="289983" y="142224"/>
                  <a:pt x="330200" y="114707"/>
                </a:cubicBezTo>
                <a:cubicBezTo>
                  <a:pt x="370417" y="87190"/>
                  <a:pt x="476250" y="180324"/>
                  <a:pt x="520700" y="165507"/>
                </a:cubicBezTo>
                <a:cubicBezTo>
                  <a:pt x="565150" y="150690"/>
                  <a:pt x="573617" y="53324"/>
                  <a:pt x="596900" y="25807"/>
                </a:cubicBezTo>
                <a:cubicBezTo>
                  <a:pt x="620183" y="-1710"/>
                  <a:pt x="640291" y="-652"/>
                  <a:pt x="660400" y="407"/>
                </a:cubicBezTo>
              </a:path>
            </a:pathLst>
          </a:custGeom>
          <a:noFill/>
          <a:ln w="19050">
            <a:solidFill>
              <a:srgbClr val="00D867"/>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reeform 18">
            <a:extLst>
              <a:ext uri="{FF2B5EF4-FFF2-40B4-BE49-F238E27FC236}">
                <a16:creationId xmlns:a16="http://schemas.microsoft.com/office/drawing/2014/main" id="{14D63EF6-3190-CF4E-895B-945CF7E857A9}"/>
              </a:ext>
            </a:extLst>
          </p:cNvPr>
          <p:cNvSpPr>
            <a:spLocks noChangeAspect="1"/>
          </p:cNvSpPr>
          <p:nvPr/>
        </p:nvSpPr>
        <p:spPr>
          <a:xfrm>
            <a:off x="153507" y="4443250"/>
            <a:ext cx="499511" cy="346123"/>
          </a:xfrm>
          <a:custGeom>
            <a:avLst/>
            <a:gdLst>
              <a:gd name="connsiteX0" fmla="*/ 0 w 660400"/>
              <a:gd name="connsiteY0" fmla="*/ 457607 h 457607"/>
              <a:gd name="connsiteX1" fmla="*/ 88900 w 660400"/>
              <a:gd name="connsiteY1" fmla="*/ 267107 h 457607"/>
              <a:gd name="connsiteX2" fmla="*/ 279400 w 660400"/>
              <a:gd name="connsiteY2" fmla="*/ 330607 h 457607"/>
              <a:gd name="connsiteX3" fmla="*/ 330200 w 660400"/>
              <a:gd name="connsiteY3" fmla="*/ 114707 h 457607"/>
              <a:gd name="connsiteX4" fmla="*/ 520700 w 660400"/>
              <a:gd name="connsiteY4" fmla="*/ 165507 h 457607"/>
              <a:gd name="connsiteX5" fmla="*/ 596900 w 660400"/>
              <a:gd name="connsiteY5" fmla="*/ 25807 h 457607"/>
              <a:gd name="connsiteX6" fmla="*/ 660400 w 660400"/>
              <a:gd name="connsiteY6" fmla="*/ 407 h 45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457607">
                <a:moveTo>
                  <a:pt x="0" y="457607"/>
                </a:moveTo>
                <a:cubicBezTo>
                  <a:pt x="21166" y="372940"/>
                  <a:pt x="42333" y="288274"/>
                  <a:pt x="88900" y="267107"/>
                </a:cubicBezTo>
                <a:cubicBezTo>
                  <a:pt x="135467" y="245940"/>
                  <a:pt x="239183" y="356007"/>
                  <a:pt x="279400" y="330607"/>
                </a:cubicBezTo>
                <a:cubicBezTo>
                  <a:pt x="319617" y="305207"/>
                  <a:pt x="289983" y="142224"/>
                  <a:pt x="330200" y="114707"/>
                </a:cubicBezTo>
                <a:cubicBezTo>
                  <a:pt x="370417" y="87190"/>
                  <a:pt x="476250" y="180324"/>
                  <a:pt x="520700" y="165507"/>
                </a:cubicBezTo>
                <a:cubicBezTo>
                  <a:pt x="565150" y="150690"/>
                  <a:pt x="573617" y="53324"/>
                  <a:pt x="596900" y="25807"/>
                </a:cubicBezTo>
                <a:cubicBezTo>
                  <a:pt x="620183" y="-1710"/>
                  <a:pt x="640291" y="-652"/>
                  <a:pt x="660400" y="407"/>
                </a:cubicBezTo>
              </a:path>
            </a:pathLst>
          </a:custGeom>
          <a:noFill/>
          <a:ln w="19050">
            <a:solidFill>
              <a:srgbClr val="00D867"/>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TextBox 2">
            <a:extLst>
              <a:ext uri="{FF2B5EF4-FFF2-40B4-BE49-F238E27FC236}">
                <a16:creationId xmlns:a16="http://schemas.microsoft.com/office/drawing/2014/main" id="{F15C6058-EA7B-8E43-B3FF-417C8235D055}"/>
              </a:ext>
            </a:extLst>
          </p:cNvPr>
          <p:cNvSpPr txBox="1"/>
          <p:nvPr/>
        </p:nvSpPr>
        <p:spPr>
          <a:xfrm>
            <a:off x="179512" y="2519318"/>
            <a:ext cx="739305" cy="261610"/>
          </a:xfrm>
          <a:prstGeom prst="rect">
            <a:avLst/>
          </a:prstGeom>
          <a:noFill/>
        </p:spPr>
        <p:txBody>
          <a:bodyPr wrap="none" rtlCol="0">
            <a:spAutoFit/>
          </a:bodyPr>
          <a:lstStyle/>
          <a:p>
            <a:pPr marL="0" algn="l" defTabSz="914400" rtl="0" eaLnBrk="1" latinLnBrk="0" hangingPunct="1"/>
            <a:r>
              <a:rPr lang="en-US" sz="1100" dirty="0">
                <a:solidFill>
                  <a:srgbClr val="00B050"/>
                </a:solidFill>
              </a:rPr>
              <a:t>Donor Ex.</a:t>
            </a:r>
          </a:p>
        </p:txBody>
      </p:sp>
      <p:sp>
        <p:nvSpPr>
          <p:cNvPr id="20" name="TextBox 19">
            <a:extLst>
              <a:ext uri="{FF2B5EF4-FFF2-40B4-BE49-F238E27FC236}">
                <a16:creationId xmlns:a16="http://schemas.microsoft.com/office/drawing/2014/main" id="{E1A5A232-F0AB-CC4A-9AA4-1328F84C0DF9}"/>
              </a:ext>
            </a:extLst>
          </p:cNvPr>
          <p:cNvSpPr txBox="1"/>
          <p:nvPr/>
        </p:nvSpPr>
        <p:spPr>
          <a:xfrm>
            <a:off x="179512" y="3613470"/>
            <a:ext cx="739305" cy="261610"/>
          </a:xfrm>
          <a:prstGeom prst="rect">
            <a:avLst/>
          </a:prstGeom>
          <a:noFill/>
        </p:spPr>
        <p:txBody>
          <a:bodyPr wrap="none" rtlCol="0">
            <a:spAutoFit/>
          </a:bodyPr>
          <a:lstStyle/>
          <a:p>
            <a:pPr marL="0" algn="l" defTabSz="914400" rtl="0" eaLnBrk="1" latinLnBrk="0" hangingPunct="1"/>
            <a:r>
              <a:rPr lang="en-US" sz="1100" dirty="0">
                <a:solidFill>
                  <a:srgbClr val="00B050"/>
                </a:solidFill>
              </a:rPr>
              <a:t>Donor Ex.</a:t>
            </a:r>
          </a:p>
        </p:txBody>
      </p:sp>
      <p:sp>
        <p:nvSpPr>
          <p:cNvPr id="21" name="TextBox 20">
            <a:extLst>
              <a:ext uri="{FF2B5EF4-FFF2-40B4-BE49-F238E27FC236}">
                <a16:creationId xmlns:a16="http://schemas.microsoft.com/office/drawing/2014/main" id="{2AABFAD6-6E5D-9E40-A3A4-CA9E1EE00804}"/>
              </a:ext>
            </a:extLst>
          </p:cNvPr>
          <p:cNvSpPr txBox="1"/>
          <p:nvPr/>
        </p:nvSpPr>
        <p:spPr>
          <a:xfrm>
            <a:off x="179512" y="4643907"/>
            <a:ext cx="739305" cy="261610"/>
          </a:xfrm>
          <a:prstGeom prst="rect">
            <a:avLst/>
          </a:prstGeom>
          <a:noFill/>
        </p:spPr>
        <p:txBody>
          <a:bodyPr wrap="none" rtlCol="0">
            <a:spAutoFit/>
          </a:bodyPr>
          <a:lstStyle/>
          <a:p>
            <a:pPr marL="0" algn="l" defTabSz="914400" rtl="0" eaLnBrk="1" latinLnBrk="0" hangingPunct="1"/>
            <a:r>
              <a:rPr lang="en-US" sz="1100" dirty="0">
                <a:solidFill>
                  <a:srgbClr val="00B050"/>
                </a:solidFill>
              </a:rPr>
              <a:t>Donor Ex.</a:t>
            </a:r>
          </a:p>
        </p:txBody>
      </p:sp>
    </p:spTree>
    <p:extLst>
      <p:ext uri="{BB962C8B-B14F-4D97-AF65-F5344CB8AC3E}">
        <p14:creationId xmlns:p14="http://schemas.microsoft.com/office/powerpoint/2010/main" val="23174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2B1742-8773-B748-8698-3AF906B788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73195" y="-1143671"/>
            <a:ext cx="6954518" cy="9187092"/>
          </a:xfrm>
          <a:prstGeom prst="rect">
            <a:avLst/>
          </a:prstGeom>
        </p:spPr>
      </p:pic>
      <p:sp>
        <p:nvSpPr>
          <p:cNvPr id="6" name="Title 3"/>
          <p:cNvSpPr txBox="1">
            <a:spLocks/>
          </p:cNvSpPr>
          <p:nvPr/>
        </p:nvSpPr>
        <p:spPr>
          <a:xfrm>
            <a:off x="84307" y="-99392"/>
            <a:ext cx="3127036" cy="18288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rtl="0"/>
            <a:r>
              <a:rPr lang="en-US" sz="7200" dirty="0">
                <a:solidFill>
                  <a:schemeClr val="bg1"/>
                </a:solidFill>
              </a:rPr>
              <a:t>Thanks!</a:t>
            </a:r>
          </a:p>
        </p:txBody>
      </p:sp>
      <p:sp>
        <p:nvSpPr>
          <p:cNvPr id="8" name="AutoShape 2" descr="https://static.wixstatic.com/media/27f2fe_0909d960a4a9438a825093b158926dfe~mv2_d_1600_1200_s_2.jpeg/v1/fill/w_699,h_523,al_c,q_85,usm_0.66_1.00_0.01/27f2fe_0909d960a4a9438a825093b158926dfe~mv2_d_1600_1200_s_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Subtitle 4"/>
          <p:cNvSpPr txBox="1">
            <a:spLocks/>
          </p:cNvSpPr>
          <p:nvPr/>
        </p:nvSpPr>
        <p:spPr>
          <a:xfrm>
            <a:off x="179512" y="1196752"/>
            <a:ext cx="6120680" cy="4464496"/>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endParaRPr lang="en-US" sz="1800" b="1" dirty="0">
              <a:solidFill>
                <a:schemeClr val="bg1"/>
              </a:solidFill>
            </a:endParaRPr>
          </a:p>
        </p:txBody>
      </p:sp>
      <p:pic>
        <p:nvPicPr>
          <p:cNvPr id="11" name="Picture 10">
            <a:extLst>
              <a:ext uri="{FF2B5EF4-FFF2-40B4-BE49-F238E27FC236}">
                <a16:creationId xmlns:a16="http://schemas.microsoft.com/office/drawing/2014/main" id="{19063A43-7D11-FB47-BF65-F9236F2D6341}"/>
              </a:ext>
            </a:extLst>
          </p:cNvPr>
          <p:cNvPicPr>
            <a:picLocks noChangeAspect="1"/>
          </p:cNvPicPr>
          <p:nvPr/>
        </p:nvPicPr>
        <p:blipFill>
          <a:blip r:embed="rId4"/>
          <a:stretch>
            <a:fillRect/>
          </a:stretch>
        </p:blipFill>
        <p:spPr>
          <a:xfrm>
            <a:off x="2507502" y="6328670"/>
            <a:ext cx="4128996" cy="482218"/>
          </a:xfrm>
          <a:prstGeom prst="rect">
            <a:avLst/>
          </a:prstGeom>
        </p:spPr>
      </p:pic>
      <p:pic>
        <p:nvPicPr>
          <p:cNvPr id="13" name="Picture 12">
            <a:extLst>
              <a:ext uri="{FF2B5EF4-FFF2-40B4-BE49-F238E27FC236}">
                <a16:creationId xmlns:a16="http://schemas.microsoft.com/office/drawing/2014/main" id="{32E92AD2-67EE-514A-A21C-9F41A93EDA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3177" y="5445226"/>
            <a:ext cx="1716684" cy="1405189"/>
          </a:xfrm>
          <a:prstGeom prst="rect">
            <a:avLst/>
          </a:prstGeom>
        </p:spPr>
      </p:pic>
      <p:pic>
        <p:nvPicPr>
          <p:cNvPr id="16" name="תמונה 4">
            <a:extLst>
              <a:ext uri="{FF2B5EF4-FFF2-40B4-BE49-F238E27FC236}">
                <a16:creationId xmlns:a16="http://schemas.microsoft.com/office/drawing/2014/main" id="{FB32CCD0-A956-B44A-8B4A-852974EFDC34}"/>
              </a:ext>
            </a:extLst>
          </p:cNvPr>
          <p:cNvPicPr>
            <a:picLocks noChangeAspect="1"/>
          </p:cNvPicPr>
          <p:nvPr/>
        </p:nvPicPr>
        <p:blipFill>
          <a:blip r:embed="rId6"/>
          <a:stretch>
            <a:fillRect/>
          </a:stretch>
        </p:blipFill>
        <p:spPr>
          <a:xfrm>
            <a:off x="105878" y="6093297"/>
            <a:ext cx="1590942" cy="694864"/>
          </a:xfrm>
          <a:prstGeom prst="rect">
            <a:avLst/>
          </a:prstGeom>
        </p:spPr>
      </p:pic>
      <p:pic>
        <p:nvPicPr>
          <p:cNvPr id="3" name="Picture 2">
            <a:extLst>
              <a:ext uri="{FF2B5EF4-FFF2-40B4-BE49-F238E27FC236}">
                <a16:creationId xmlns:a16="http://schemas.microsoft.com/office/drawing/2014/main" id="{39E3A534-6038-9549-BB21-5F4551DD02E1}"/>
              </a:ext>
            </a:extLst>
          </p:cNvPr>
          <p:cNvPicPr>
            <a:picLocks noChangeAspect="1"/>
          </p:cNvPicPr>
          <p:nvPr/>
        </p:nvPicPr>
        <p:blipFill>
          <a:blip r:embed="rId7"/>
          <a:stretch>
            <a:fillRect/>
          </a:stretch>
        </p:blipFill>
        <p:spPr>
          <a:xfrm>
            <a:off x="-21546" y="1495758"/>
            <a:ext cx="4953586" cy="1651195"/>
          </a:xfrm>
          <a:prstGeom prst="rect">
            <a:avLst/>
          </a:prstGeom>
        </p:spPr>
      </p:pic>
      <p:pic>
        <p:nvPicPr>
          <p:cNvPr id="4" name="Picture 3">
            <a:extLst>
              <a:ext uri="{FF2B5EF4-FFF2-40B4-BE49-F238E27FC236}">
                <a16:creationId xmlns:a16="http://schemas.microsoft.com/office/drawing/2014/main" id="{8DBBCB3B-3748-0B48-8448-8063466BF2FD}"/>
              </a:ext>
            </a:extLst>
          </p:cNvPr>
          <p:cNvPicPr>
            <a:picLocks noChangeAspect="1"/>
          </p:cNvPicPr>
          <p:nvPr/>
        </p:nvPicPr>
        <p:blipFill>
          <a:blip r:embed="rId8"/>
          <a:stretch>
            <a:fillRect/>
          </a:stretch>
        </p:blipFill>
        <p:spPr>
          <a:xfrm>
            <a:off x="-21546" y="3027963"/>
            <a:ext cx="9144000" cy="2345255"/>
          </a:xfrm>
          <a:prstGeom prst="rect">
            <a:avLst/>
          </a:prstGeom>
        </p:spPr>
      </p:pic>
    </p:spTree>
    <p:extLst>
      <p:ext uri="{BB962C8B-B14F-4D97-AF65-F5344CB8AC3E}">
        <p14:creationId xmlns:p14="http://schemas.microsoft.com/office/powerpoint/2010/main" val="19349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2B1742-8773-B748-8698-3AF906B788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73195" y="-1143671"/>
            <a:ext cx="6954518" cy="9187092"/>
          </a:xfrm>
          <a:prstGeom prst="rect">
            <a:avLst/>
          </a:prstGeom>
        </p:spPr>
      </p:pic>
      <p:sp>
        <p:nvSpPr>
          <p:cNvPr id="6" name="Title 3"/>
          <p:cNvSpPr txBox="1">
            <a:spLocks/>
          </p:cNvSpPr>
          <p:nvPr/>
        </p:nvSpPr>
        <p:spPr>
          <a:xfrm>
            <a:off x="84307" y="-99392"/>
            <a:ext cx="3127036" cy="18288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l" rtl="0"/>
            <a:r>
              <a:rPr lang="en-US" sz="7200" dirty="0">
                <a:solidFill>
                  <a:schemeClr val="bg1"/>
                </a:solidFill>
              </a:rPr>
              <a:t>Thanks!</a:t>
            </a:r>
          </a:p>
        </p:txBody>
      </p:sp>
      <p:sp>
        <p:nvSpPr>
          <p:cNvPr id="8" name="AutoShape 2" descr="https://static.wixstatic.com/media/27f2fe_0909d960a4a9438a825093b158926dfe~mv2_d_1600_1200_s_2.jpeg/v1/fill/w_699,h_523,al_c,q_85,usm_0.66_1.00_0.01/27f2fe_0909d960a4a9438a825093b158926dfe~mv2_d_1600_1200_s_2.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Subtitle 4"/>
          <p:cNvSpPr txBox="1">
            <a:spLocks/>
          </p:cNvSpPr>
          <p:nvPr/>
        </p:nvSpPr>
        <p:spPr>
          <a:xfrm>
            <a:off x="179512" y="1196752"/>
            <a:ext cx="6120680" cy="4464496"/>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endParaRPr lang="en-US" sz="1800" b="1" dirty="0">
              <a:solidFill>
                <a:schemeClr val="bg1"/>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l="14354" t="13644" b="8240"/>
          <a:stretch/>
        </p:blipFill>
        <p:spPr>
          <a:xfrm rot="8466834" flipH="1" flipV="1">
            <a:off x="46434" y="2479749"/>
            <a:ext cx="5116130" cy="3676099"/>
          </a:xfrm>
          <a:prstGeom prst="ellipse">
            <a:avLst/>
          </a:prstGeom>
          <a:effectLst>
            <a:softEdge rad="127000"/>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l="-86"/>
          <a:stretch/>
        </p:blipFill>
        <p:spPr>
          <a:xfrm rot="2850999" flipH="1">
            <a:off x="2768249" y="1211039"/>
            <a:ext cx="6824815" cy="2994538"/>
          </a:xfrm>
          <a:prstGeom prst="ellipse">
            <a:avLst/>
          </a:prstGeom>
          <a:effectLst>
            <a:softEdge rad="63500"/>
          </a:effectLst>
        </p:spPr>
      </p:pic>
      <p:pic>
        <p:nvPicPr>
          <p:cNvPr id="11" name="Picture 10">
            <a:extLst>
              <a:ext uri="{FF2B5EF4-FFF2-40B4-BE49-F238E27FC236}">
                <a16:creationId xmlns:a16="http://schemas.microsoft.com/office/drawing/2014/main" id="{19063A43-7D11-FB47-BF65-F9236F2D6341}"/>
              </a:ext>
            </a:extLst>
          </p:cNvPr>
          <p:cNvPicPr>
            <a:picLocks noChangeAspect="1"/>
          </p:cNvPicPr>
          <p:nvPr/>
        </p:nvPicPr>
        <p:blipFill>
          <a:blip r:embed="rId6"/>
          <a:stretch>
            <a:fillRect/>
          </a:stretch>
        </p:blipFill>
        <p:spPr>
          <a:xfrm>
            <a:off x="2507502" y="6328670"/>
            <a:ext cx="4128996" cy="482218"/>
          </a:xfrm>
          <a:prstGeom prst="rect">
            <a:avLst/>
          </a:prstGeom>
        </p:spPr>
      </p:pic>
      <p:pic>
        <p:nvPicPr>
          <p:cNvPr id="13" name="Picture 12">
            <a:extLst>
              <a:ext uri="{FF2B5EF4-FFF2-40B4-BE49-F238E27FC236}">
                <a16:creationId xmlns:a16="http://schemas.microsoft.com/office/drawing/2014/main" id="{32E92AD2-67EE-514A-A21C-9F41A93EDA2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63177" y="5445226"/>
            <a:ext cx="1716684" cy="1405189"/>
          </a:xfrm>
          <a:prstGeom prst="rect">
            <a:avLst/>
          </a:prstGeom>
        </p:spPr>
      </p:pic>
      <p:pic>
        <p:nvPicPr>
          <p:cNvPr id="16" name="תמונה 4">
            <a:extLst>
              <a:ext uri="{FF2B5EF4-FFF2-40B4-BE49-F238E27FC236}">
                <a16:creationId xmlns:a16="http://schemas.microsoft.com/office/drawing/2014/main" id="{FB32CCD0-A956-B44A-8B4A-852974EFDC34}"/>
              </a:ext>
            </a:extLst>
          </p:cNvPr>
          <p:cNvPicPr>
            <a:picLocks noChangeAspect="1"/>
          </p:cNvPicPr>
          <p:nvPr/>
        </p:nvPicPr>
        <p:blipFill>
          <a:blip r:embed="rId8"/>
          <a:stretch>
            <a:fillRect/>
          </a:stretch>
        </p:blipFill>
        <p:spPr>
          <a:xfrm>
            <a:off x="105878" y="6093297"/>
            <a:ext cx="1590942" cy="694864"/>
          </a:xfrm>
          <a:prstGeom prst="rect">
            <a:avLst/>
          </a:prstGeom>
        </p:spPr>
      </p:pic>
      <p:pic>
        <p:nvPicPr>
          <p:cNvPr id="3" name="Picture 2">
            <a:extLst>
              <a:ext uri="{FF2B5EF4-FFF2-40B4-BE49-F238E27FC236}">
                <a16:creationId xmlns:a16="http://schemas.microsoft.com/office/drawing/2014/main" id="{EEA24EE9-3C98-3D45-8044-1AC9BEB00E27}"/>
              </a:ext>
            </a:extLst>
          </p:cNvPr>
          <p:cNvPicPr>
            <a:picLocks noChangeAspect="1"/>
          </p:cNvPicPr>
          <p:nvPr/>
        </p:nvPicPr>
        <p:blipFill>
          <a:blip r:embed="rId9"/>
          <a:stretch>
            <a:fillRect/>
          </a:stretch>
        </p:blipFill>
        <p:spPr>
          <a:xfrm>
            <a:off x="776342" y="1373369"/>
            <a:ext cx="1476882" cy="1476882"/>
          </a:xfrm>
          <a:prstGeom prst="rect">
            <a:avLst/>
          </a:prstGeom>
        </p:spPr>
      </p:pic>
    </p:spTree>
    <p:extLst>
      <p:ext uri="{BB962C8B-B14F-4D97-AF65-F5344CB8AC3E}">
        <p14:creationId xmlns:p14="http://schemas.microsoft.com/office/powerpoint/2010/main" val="381004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BAF7-0B4D-264C-8EBE-735A322B43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B74FB7-252D-0247-8A2C-04D44486EEBA}"/>
              </a:ext>
            </a:extLst>
          </p:cNvPr>
          <p:cNvSpPr>
            <a:spLocks noGrp="1"/>
          </p:cNvSpPr>
          <p:nvPr>
            <p:ph idx="1"/>
          </p:nvPr>
        </p:nvSpPr>
        <p:spPr/>
        <p:txBody>
          <a:bodyPr/>
          <a:lstStyle/>
          <a:p>
            <a:pPr marL="342900" indent="-342900" algn="l" defTabSz="914400" rtl="0" eaLnBrk="1" latinLnBrk="0" hangingPunct="1">
              <a:spcBef>
                <a:spcPct val="20000"/>
              </a:spcBef>
              <a:buFont typeface="Arial" pitchFamily="34" charset="0"/>
              <a:buChar char="•"/>
            </a:pPr>
            <a:endParaRPr lang="en-US"/>
          </a:p>
        </p:txBody>
      </p:sp>
      <p:pic>
        <p:nvPicPr>
          <p:cNvPr id="4" name="Picture 3">
            <a:extLst>
              <a:ext uri="{FF2B5EF4-FFF2-40B4-BE49-F238E27FC236}">
                <a16:creationId xmlns:a16="http://schemas.microsoft.com/office/drawing/2014/main" id="{092EA202-79CC-1D4D-BE5D-1F8531BEC546}"/>
              </a:ext>
            </a:extLst>
          </p:cNvPr>
          <p:cNvPicPr>
            <a:picLocks noChangeAspect="1"/>
          </p:cNvPicPr>
          <p:nvPr/>
        </p:nvPicPr>
        <p:blipFill>
          <a:blip r:embed="rId2"/>
          <a:stretch>
            <a:fillRect/>
          </a:stretch>
        </p:blipFill>
        <p:spPr>
          <a:xfrm>
            <a:off x="2178050" y="381000"/>
            <a:ext cx="4787900" cy="6096000"/>
          </a:xfrm>
          <a:prstGeom prst="rect">
            <a:avLst/>
          </a:prstGeom>
        </p:spPr>
      </p:pic>
    </p:spTree>
    <p:extLst>
      <p:ext uri="{BB962C8B-B14F-4D97-AF65-F5344CB8AC3E}">
        <p14:creationId xmlns:p14="http://schemas.microsoft.com/office/powerpoint/2010/main" val="212157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800" y="-99392"/>
            <a:ext cx="9161799" cy="1325563"/>
          </a:xfrm>
        </p:spPr>
        <p:txBody>
          <a:bodyPr>
            <a:normAutofit/>
          </a:bodyPr>
          <a:lstStyle/>
          <a:p>
            <a:pPr algn="ctr"/>
            <a:r>
              <a:rPr lang="en-US" sz="3600" dirty="0"/>
              <a:t>Optical schemes for wide-field color detection</a:t>
            </a:r>
          </a:p>
        </p:txBody>
      </p:sp>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5"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grpSp>
        <p:nvGrpSpPr>
          <p:cNvPr id="28" name="Group 27">
            <a:extLst>
              <a:ext uri="{FF2B5EF4-FFF2-40B4-BE49-F238E27FC236}">
                <a16:creationId xmlns:a16="http://schemas.microsoft.com/office/drawing/2014/main" id="{A04412CD-7587-8B41-A805-4A604DC0FB3C}"/>
              </a:ext>
            </a:extLst>
          </p:cNvPr>
          <p:cNvGrpSpPr/>
          <p:nvPr/>
        </p:nvGrpSpPr>
        <p:grpSpPr>
          <a:xfrm>
            <a:off x="5652120" y="980728"/>
            <a:ext cx="3528392" cy="3024336"/>
            <a:chOff x="5652120" y="980728"/>
            <a:chExt cx="3528392" cy="3024336"/>
          </a:xfrm>
        </p:grpSpPr>
        <p:grpSp>
          <p:nvGrpSpPr>
            <p:cNvPr id="13" name="Group 12">
              <a:extLst>
                <a:ext uri="{FF2B5EF4-FFF2-40B4-BE49-F238E27FC236}">
                  <a16:creationId xmlns:a16="http://schemas.microsoft.com/office/drawing/2014/main" id="{B9143537-5FB9-D340-8491-99A2E6796231}"/>
                </a:ext>
              </a:extLst>
            </p:cNvPr>
            <p:cNvGrpSpPr/>
            <p:nvPr/>
          </p:nvGrpSpPr>
          <p:grpSpPr>
            <a:xfrm>
              <a:off x="5652120" y="980728"/>
              <a:ext cx="3528392" cy="3024336"/>
              <a:chOff x="5652120" y="980728"/>
              <a:chExt cx="3528392" cy="3024336"/>
            </a:xfrm>
          </p:grpSpPr>
          <p:grpSp>
            <p:nvGrpSpPr>
              <p:cNvPr id="9" name="Group 8">
                <a:extLst>
                  <a:ext uri="{FF2B5EF4-FFF2-40B4-BE49-F238E27FC236}">
                    <a16:creationId xmlns:a16="http://schemas.microsoft.com/office/drawing/2014/main" id="{F80176F0-04D2-C842-B9A9-92CD96F20FA9}"/>
                  </a:ext>
                </a:extLst>
              </p:cNvPr>
              <p:cNvGrpSpPr/>
              <p:nvPr/>
            </p:nvGrpSpPr>
            <p:grpSpPr>
              <a:xfrm>
                <a:off x="5652120" y="980728"/>
                <a:ext cx="3528392" cy="3024336"/>
                <a:chOff x="5652120" y="980728"/>
                <a:chExt cx="3528392" cy="3024336"/>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5A7B8FF-45DA-F34F-A9AD-39B3EB8F860A}"/>
                    </a:ext>
                  </a:extLst>
                </p:cNvPr>
                <p:cNvCxnSpPr/>
                <p:nvPr/>
              </p:nvCxnSpPr>
              <p:spPr>
                <a:xfrm>
                  <a:off x="5652120"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77D672B-BEE9-5B40-9324-992B737AA696}"/>
                  </a:ext>
                </a:extLst>
              </p:cNvPr>
              <p:cNvGrpSpPr/>
              <p:nvPr/>
            </p:nvGrpSpPr>
            <p:grpSpPr>
              <a:xfrm>
                <a:off x="8780736" y="2852936"/>
                <a:ext cx="103981" cy="360040"/>
                <a:chOff x="8780736" y="2852936"/>
                <a:chExt cx="103981" cy="360040"/>
              </a:xfrm>
            </p:grpSpPr>
            <p:sp>
              <p:nvSpPr>
                <p:cNvPr id="4" name="Rectangle 3">
                  <a:extLst>
                    <a:ext uri="{FF2B5EF4-FFF2-40B4-BE49-F238E27FC236}">
                      <a16:creationId xmlns:a16="http://schemas.microsoft.com/office/drawing/2014/main" id="{36201000-F49E-B24F-A157-431B8948843C}"/>
                    </a:ext>
                  </a:extLst>
                </p:cNvPr>
                <p:cNvSpPr/>
                <p:nvPr/>
              </p:nvSpPr>
              <p:spPr>
                <a:xfrm>
                  <a:off x="8780736" y="28529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42488590-7FFF-EA44-8C6B-4A355C6BC026}"/>
                    </a:ext>
                  </a:extLst>
                </p:cNvPr>
                <p:cNvSpPr/>
                <p:nvPr/>
              </p:nvSpPr>
              <p:spPr>
                <a:xfrm>
                  <a:off x="8814122" y="28987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3" name="Group 22">
              <a:extLst>
                <a:ext uri="{FF2B5EF4-FFF2-40B4-BE49-F238E27FC236}">
                  <a16:creationId xmlns:a16="http://schemas.microsoft.com/office/drawing/2014/main" id="{A8B0073F-BEAF-304D-A766-38451594EAF8}"/>
                </a:ext>
              </a:extLst>
            </p:cNvPr>
            <p:cNvGrpSpPr/>
            <p:nvPr/>
          </p:nvGrpSpPr>
          <p:grpSpPr>
            <a:xfrm>
              <a:off x="8478862" y="3246120"/>
              <a:ext cx="609172" cy="744460"/>
              <a:chOff x="8478862" y="3246120"/>
              <a:chExt cx="609172" cy="744460"/>
            </a:xfrm>
          </p:grpSpPr>
          <p:sp>
            <p:nvSpPr>
              <p:cNvPr id="38" name="TextBox 37">
                <a:extLst>
                  <a:ext uri="{FF2B5EF4-FFF2-40B4-BE49-F238E27FC236}">
                    <a16:creationId xmlns:a16="http://schemas.microsoft.com/office/drawing/2014/main" id="{77447C96-058C-CE47-8C56-AC2F8CD795D7}"/>
                  </a:ext>
                </a:extLst>
              </p:cNvPr>
              <p:cNvSpPr txBox="1"/>
              <p:nvPr/>
            </p:nvSpPr>
            <p:spPr>
              <a:xfrm>
                <a:off x="8478862" y="3621248"/>
                <a:ext cx="609172" cy="369332"/>
              </a:xfrm>
              <a:prstGeom prst="rect">
                <a:avLst/>
              </a:prstGeom>
              <a:noFill/>
            </p:spPr>
            <p:txBody>
              <a:bodyPr wrap="square" rtlCol="0">
                <a:spAutoFit/>
              </a:bodyPr>
              <a:lstStyle/>
              <a:p>
                <a:pPr algn="l" rtl="0"/>
                <a:r>
                  <a:rPr lang="en-US" dirty="0"/>
                  <a:t>Slit</a:t>
                </a:r>
              </a:p>
            </p:txBody>
          </p:sp>
          <p:cxnSp>
            <p:nvCxnSpPr>
              <p:cNvPr id="40" name="Straight Arrow Connector 39">
                <a:extLst>
                  <a:ext uri="{FF2B5EF4-FFF2-40B4-BE49-F238E27FC236}">
                    <a16:creationId xmlns:a16="http://schemas.microsoft.com/office/drawing/2014/main" id="{4123A760-9C30-8A40-A0FD-52D7B6ADD22D}"/>
                  </a:ext>
                </a:extLst>
              </p:cNvPr>
              <p:cNvCxnSpPr>
                <a:cxnSpLocks/>
              </p:cNvCxnSpPr>
              <p:nvPr/>
            </p:nvCxnSpPr>
            <p:spPr>
              <a:xfrm flipV="1">
                <a:off x="8770620" y="3246120"/>
                <a:ext cx="30480" cy="426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63DD0DE5-1379-D441-908A-6586AF75B5E2}"/>
              </a:ext>
            </a:extLst>
          </p:cNvPr>
          <p:cNvGrpSpPr/>
          <p:nvPr/>
        </p:nvGrpSpPr>
        <p:grpSpPr>
          <a:xfrm>
            <a:off x="2459001" y="980728"/>
            <a:ext cx="3094713" cy="3024336"/>
            <a:chOff x="2458999" y="980728"/>
            <a:chExt cx="3094713" cy="3024336"/>
          </a:xfrm>
        </p:grpSpPr>
        <p:grpSp>
          <p:nvGrpSpPr>
            <p:cNvPr id="6" name="Group 5">
              <a:extLst>
                <a:ext uri="{FF2B5EF4-FFF2-40B4-BE49-F238E27FC236}">
                  <a16:creationId xmlns:a16="http://schemas.microsoft.com/office/drawing/2014/main" id="{7E14EE17-6166-4249-8045-28B2EFC59AE5}"/>
                </a:ext>
              </a:extLst>
            </p:cNvPr>
            <p:cNvGrpSpPr/>
            <p:nvPr/>
          </p:nvGrpSpPr>
          <p:grpSpPr>
            <a:xfrm>
              <a:off x="2483768" y="980728"/>
              <a:ext cx="3069944" cy="3024336"/>
              <a:chOff x="2483768" y="980728"/>
              <a:chExt cx="3069944" cy="3024336"/>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cxnSp>
            <p:nvCxnSpPr>
              <p:cNvPr id="5" name="Straight Connector 4">
                <a:extLst>
                  <a:ext uri="{FF2B5EF4-FFF2-40B4-BE49-F238E27FC236}">
                    <a16:creationId xmlns:a16="http://schemas.microsoft.com/office/drawing/2014/main" id="{A56E953B-79A2-F14B-B4FA-6D302DBAD6AE}"/>
                  </a:ext>
                </a:extLst>
              </p:cNvPr>
              <p:cNvCxnSpPr/>
              <p:nvPr/>
            </p:nvCxnSpPr>
            <p:spPr>
              <a:xfrm>
                <a:off x="2483768"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08AD0D9-1B46-0745-98F8-89CBFC14D2AA}"/>
                </a:ext>
              </a:extLst>
            </p:cNvPr>
            <p:cNvGrpSpPr/>
            <p:nvPr/>
          </p:nvGrpSpPr>
          <p:grpSpPr>
            <a:xfrm>
              <a:off x="2647801" y="3266896"/>
              <a:ext cx="103981" cy="360040"/>
              <a:chOff x="8933136" y="3005336"/>
              <a:chExt cx="103981" cy="360040"/>
            </a:xfrm>
          </p:grpSpPr>
          <p:sp>
            <p:nvSpPr>
              <p:cNvPr id="35" name="Rectangle 34">
                <a:extLst>
                  <a:ext uri="{FF2B5EF4-FFF2-40B4-BE49-F238E27FC236}">
                    <a16:creationId xmlns:a16="http://schemas.microsoft.com/office/drawing/2014/main" id="{CC23ECFB-2E8D-0A4B-9B8A-596E0918FCB3}"/>
                  </a:ext>
                </a:extLst>
              </p:cNvPr>
              <p:cNvSpPr/>
              <p:nvPr/>
            </p:nvSpPr>
            <p:spPr>
              <a:xfrm>
                <a:off x="8933136" y="30053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35">
                <a:extLst>
                  <a:ext uri="{FF2B5EF4-FFF2-40B4-BE49-F238E27FC236}">
                    <a16:creationId xmlns:a16="http://schemas.microsoft.com/office/drawing/2014/main" id="{06445841-5514-4C48-95A1-8E10656B2258}"/>
                  </a:ext>
                </a:extLst>
              </p:cNvPr>
              <p:cNvSpPr/>
              <p:nvPr/>
            </p:nvSpPr>
            <p:spPr>
              <a:xfrm>
                <a:off x="8951282" y="30511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7" name="TextBox 46">
              <a:extLst>
                <a:ext uri="{FF2B5EF4-FFF2-40B4-BE49-F238E27FC236}">
                  <a16:creationId xmlns:a16="http://schemas.microsoft.com/office/drawing/2014/main" id="{17C33C4C-95ED-CF40-BE30-49B8B2EEE6E6}"/>
                </a:ext>
              </a:extLst>
            </p:cNvPr>
            <p:cNvSpPr txBox="1"/>
            <p:nvPr/>
          </p:nvSpPr>
          <p:spPr>
            <a:xfrm>
              <a:off x="2458999" y="2924280"/>
              <a:ext cx="609172" cy="369332"/>
            </a:xfrm>
            <a:prstGeom prst="rect">
              <a:avLst/>
            </a:prstGeom>
            <a:noFill/>
          </p:spPr>
          <p:txBody>
            <a:bodyPr wrap="square" rtlCol="0">
              <a:spAutoFit/>
            </a:bodyPr>
            <a:lstStyle/>
            <a:p>
              <a:pPr algn="l" rtl="0"/>
              <a:r>
                <a:rPr lang="en-US" dirty="0"/>
                <a:t>Slit</a:t>
              </a:r>
            </a:p>
          </p:txBody>
        </p:sp>
      </p:grpSp>
      <p:sp>
        <p:nvSpPr>
          <p:cNvPr id="44" name="TextBox 43">
            <a:extLst>
              <a:ext uri="{FF2B5EF4-FFF2-40B4-BE49-F238E27FC236}">
                <a16:creationId xmlns:a16="http://schemas.microsoft.com/office/drawing/2014/main" id="{DA63B238-BB5C-754B-B77F-BAF680CD6516}"/>
              </a:ext>
            </a:extLst>
          </p:cNvPr>
          <p:cNvSpPr txBox="1"/>
          <p:nvPr/>
        </p:nvSpPr>
        <p:spPr>
          <a:xfrm>
            <a:off x="5876" y="4172426"/>
            <a:ext cx="1904239" cy="461665"/>
          </a:xfrm>
          <a:prstGeom prst="rect">
            <a:avLst/>
          </a:prstGeom>
          <a:noFill/>
        </p:spPr>
        <p:txBody>
          <a:bodyPr wrap="none" rtlCol="0">
            <a:spAutoFit/>
          </a:bodyPr>
          <a:lstStyle/>
          <a:p>
            <a:pPr marL="457200" indent="-457200" algn="l" rtl="0">
              <a:buClr>
                <a:srgbClr val="00D867"/>
              </a:buClr>
              <a:buFont typeface="Wingdings" pitchFamily="2" charset="2"/>
              <a:buChar char="ü"/>
            </a:pPr>
            <a:r>
              <a:rPr lang="en-US" sz="2400" dirty="0"/>
              <a:t>Large FOV</a:t>
            </a:r>
          </a:p>
        </p:txBody>
      </p:sp>
      <p:sp>
        <p:nvSpPr>
          <p:cNvPr id="46" name="TextBox 45">
            <a:extLst>
              <a:ext uri="{FF2B5EF4-FFF2-40B4-BE49-F238E27FC236}">
                <a16:creationId xmlns:a16="http://schemas.microsoft.com/office/drawing/2014/main" id="{6C662CEE-FDDA-8C4B-BF6C-F14B523629C7}"/>
              </a:ext>
            </a:extLst>
          </p:cNvPr>
          <p:cNvSpPr txBox="1"/>
          <p:nvPr/>
        </p:nvSpPr>
        <p:spPr>
          <a:xfrm>
            <a:off x="-52957" y="5308904"/>
            <a:ext cx="2700760" cy="1200329"/>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Loss of temporal color synchronization</a:t>
            </a:r>
          </a:p>
        </p:txBody>
      </p:sp>
      <p:grpSp>
        <p:nvGrpSpPr>
          <p:cNvPr id="10" name="Group 9">
            <a:extLst>
              <a:ext uri="{FF2B5EF4-FFF2-40B4-BE49-F238E27FC236}">
                <a16:creationId xmlns:a16="http://schemas.microsoft.com/office/drawing/2014/main" id="{A1382EF3-136D-604D-BBF0-454FB31309DE}"/>
              </a:ext>
            </a:extLst>
          </p:cNvPr>
          <p:cNvGrpSpPr/>
          <p:nvPr/>
        </p:nvGrpSpPr>
        <p:grpSpPr>
          <a:xfrm>
            <a:off x="2756246" y="4172426"/>
            <a:ext cx="2895874" cy="2706138"/>
            <a:chOff x="2459001" y="4172426"/>
            <a:chExt cx="2895874" cy="2706138"/>
          </a:xfrm>
        </p:grpSpPr>
        <p:sp>
          <p:nvSpPr>
            <p:cNvPr id="48" name="TextBox 47">
              <a:extLst>
                <a:ext uri="{FF2B5EF4-FFF2-40B4-BE49-F238E27FC236}">
                  <a16:creationId xmlns:a16="http://schemas.microsoft.com/office/drawing/2014/main" id="{7443BBAF-E67A-DF47-BBB8-7D23C48BB546}"/>
                </a:ext>
              </a:extLst>
            </p:cNvPr>
            <p:cNvSpPr txBox="1"/>
            <p:nvPr/>
          </p:nvSpPr>
          <p:spPr>
            <a:xfrm>
              <a:off x="2459001" y="4172426"/>
              <a:ext cx="2895874" cy="830997"/>
            </a:xfrm>
            <a:prstGeom prst="rect">
              <a:avLst/>
            </a:prstGeom>
            <a:noFill/>
          </p:spPr>
          <p:txBody>
            <a:bodyPr wrap="square" rtlCol="0">
              <a:spAutoFit/>
            </a:bodyPr>
            <a:lstStyle/>
            <a:p>
              <a:pPr marL="457200" indent="-457200" algn="l" rtl="0">
                <a:buClr>
                  <a:srgbClr val="00D867"/>
                </a:buClr>
                <a:buFont typeface="Wingdings" pitchFamily="2" charset="2"/>
                <a:buChar char="ü"/>
              </a:pPr>
              <a:r>
                <a:rPr lang="en-US" sz="2400" dirty="0"/>
                <a:t>Temporal color channels sync</a:t>
              </a:r>
            </a:p>
          </p:txBody>
        </p:sp>
        <p:sp>
          <p:nvSpPr>
            <p:cNvPr id="49" name="TextBox 48">
              <a:extLst>
                <a:ext uri="{FF2B5EF4-FFF2-40B4-BE49-F238E27FC236}">
                  <a16:creationId xmlns:a16="http://schemas.microsoft.com/office/drawing/2014/main" id="{63EBC3AE-CF5E-974B-BF6B-987B75CEDE98}"/>
                </a:ext>
              </a:extLst>
            </p:cNvPr>
            <p:cNvSpPr txBox="1"/>
            <p:nvPr/>
          </p:nvSpPr>
          <p:spPr>
            <a:xfrm>
              <a:off x="2481101" y="5308904"/>
              <a:ext cx="2851673" cy="1569660"/>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Reduced FOV</a:t>
              </a:r>
            </a:p>
            <a:p>
              <a:pPr marL="457200" indent="-457200" algn="l" rtl="0">
                <a:buClr>
                  <a:srgbClr val="FF0000"/>
                </a:buClr>
                <a:buFont typeface="System Font Regular"/>
                <a:buChar char="✗"/>
              </a:pPr>
              <a:endParaRPr lang="en-US" sz="2400" dirty="0"/>
            </a:p>
            <a:p>
              <a:pPr marL="457200" indent="-457200" algn="l" rtl="0">
                <a:buClr>
                  <a:srgbClr val="FF0000"/>
                </a:buClr>
                <a:buFont typeface="System Font Regular"/>
                <a:buChar char="✗"/>
              </a:pPr>
              <a:r>
                <a:rPr lang="en-US" sz="2400" dirty="0"/>
                <a:t>Fixed set of </a:t>
              </a:r>
              <a:br>
                <a:rPr lang="en-US" sz="2400" dirty="0"/>
              </a:br>
              <a:r>
                <a:rPr lang="en-US" sz="2400" dirty="0"/>
                <a:t>color channels</a:t>
              </a:r>
            </a:p>
          </p:txBody>
        </p:sp>
      </p:grpSp>
      <p:sp>
        <p:nvSpPr>
          <p:cNvPr id="50" name="TextBox 49">
            <a:extLst>
              <a:ext uri="{FF2B5EF4-FFF2-40B4-BE49-F238E27FC236}">
                <a16:creationId xmlns:a16="http://schemas.microsoft.com/office/drawing/2014/main" id="{4F625E14-0E16-6742-9865-27B6DDE5DA3F}"/>
              </a:ext>
            </a:extLst>
          </p:cNvPr>
          <p:cNvSpPr txBox="1"/>
          <p:nvPr/>
        </p:nvSpPr>
        <p:spPr>
          <a:xfrm>
            <a:off x="5636721" y="5308904"/>
            <a:ext cx="3378381" cy="1354217"/>
          </a:xfrm>
          <a:prstGeom prst="rect">
            <a:avLst/>
          </a:prstGeom>
          <a:noFill/>
        </p:spPr>
        <p:txBody>
          <a:bodyPr wrap="square" rtlCol="0">
            <a:spAutoFit/>
          </a:bodyPr>
          <a:lstStyle/>
          <a:p>
            <a:pPr marL="457200" indent="-457200" algn="l" rtl="0">
              <a:spcAft>
                <a:spcPts val="600"/>
              </a:spcAft>
              <a:buClr>
                <a:srgbClr val="FF0000"/>
              </a:buClr>
              <a:buFont typeface="System Font Regular"/>
              <a:buChar char="✗"/>
            </a:pPr>
            <a:r>
              <a:rPr lang="en-US" sz="2400" dirty="0"/>
              <a:t>Smallest FOV </a:t>
            </a:r>
            <a:r>
              <a:rPr lang="en-US" sz="1600" dirty="0"/>
              <a:t>(20⨉20μm²)</a:t>
            </a:r>
          </a:p>
          <a:p>
            <a:pPr marL="457200" indent="-457200" algn="l" rtl="0">
              <a:spcAft>
                <a:spcPts val="600"/>
              </a:spcAft>
              <a:buClr>
                <a:srgbClr val="FF0000"/>
              </a:buClr>
              <a:buFont typeface="System Font Regular"/>
              <a:buChar char="✗"/>
            </a:pPr>
            <a:r>
              <a:rPr lang="en-US" sz="2400" dirty="0"/>
              <a:t>Photon loss </a:t>
            </a:r>
            <a:r>
              <a:rPr lang="en-US" sz="2000" dirty="0"/>
              <a:t>(Low SNR)</a:t>
            </a:r>
            <a:endParaRPr lang="en-US" sz="2400" dirty="0"/>
          </a:p>
          <a:p>
            <a:pPr marL="457200" indent="-457200" algn="l" rtl="0">
              <a:spcAft>
                <a:spcPts val="600"/>
              </a:spcAft>
              <a:buClr>
                <a:srgbClr val="FF0000"/>
              </a:buClr>
              <a:buFont typeface="System Font Regular"/>
              <a:buChar char="✗"/>
            </a:pPr>
            <a:r>
              <a:rPr lang="en-US" sz="2400" dirty="0"/>
              <a:t>Complex alignment</a:t>
            </a:r>
          </a:p>
        </p:txBody>
      </p:sp>
      <p:sp>
        <p:nvSpPr>
          <p:cNvPr id="51" name="TextBox 50">
            <a:extLst>
              <a:ext uri="{FF2B5EF4-FFF2-40B4-BE49-F238E27FC236}">
                <a16:creationId xmlns:a16="http://schemas.microsoft.com/office/drawing/2014/main" id="{9D6E8BEC-6D5D-014C-9638-E2ACE616FAD0}"/>
              </a:ext>
            </a:extLst>
          </p:cNvPr>
          <p:cNvSpPr txBox="1"/>
          <p:nvPr/>
        </p:nvSpPr>
        <p:spPr>
          <a:xfrm>
            <a:off x="5652120" y="4172426"/>
            <a:ext cx="3435914" cy="1200329"/>
          </a:xfrm>
          <a:prstGeom prst="rect">
            <a:avLst/>
          </a:prstGeom>
          <a:noFill/>
        </p:spPr>
        <p:txBody>
          <a:bodyPr wrap="square" rtlCol="0">
            <a:spAutoFit/>
          </a:bodyPr>
          <a:lstStyle/>
          <a:p>
            <a:pPr marL="457200" indent="-457200" algn="l" rtl="0">
              <a:buClr>
                <a:srgbClr val="00D867"/>
              </a:buClr>
              <a:buFont typeface="Wingdings" pitchFamily="2" charset="2"/>
              <a:buChar char="ü"/>
            </a:pPr>
            <a:r>
              <a:rPr lang="en-US" sz="2400" dirty="0"/>
              <a:t>Temporal color sync</a:t>
            </a:r>
          </a:p>
          <a:p>
            <a:pPr marL="457200" indent="-457200" algn="l" rtl="0">
              <a:buClr>
                <a:srgbClr val="00D867"/>
              </a:buClr>
              <a:buFont typeface="Wingdings" pitchFamily="2" charset="2"/>
              <a:buChar char="ü"/>
            </a:pPr>
            <a:r>
              <a:rPr lang="en-US" sz="2400" dirty="0"/>
              <a:t>Endless “channels”</a:t>
            </a:r>
            <a:br>
              <a:rPr lang="en-US" sz="2400" dirty="0"/>
            </a:br>
            <a:r>
              <a:rPr lang="en-US" sz="2400" dirty="0"/>
              <a:t>Color → Spectrum</a:t>
            </a:r>
          </a:p>
        </p:txBody>
      </p:sp>
    </p:spTree>
    <p:custDataLst>
      <p:tags r:id="rId1"/>
    </p:custDataLst>
    <p:extLst>
      <p:ext uri="{BB962C8B-B14F-4D97-AF65-F5344CB8AC3E}">
        <p14:creationId xmlns:p14="http://schemas.microsoft.com/office/powerpoint/2010/main" val="18809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F36A-6B36-A64A-82FF-3535986A8487}"/>
              </a:ext>
            </a:extLst>
          </p:cNvPr>
          <p:cNvSpPr>
            <a:spLocks noGrp="1"/>
          </p:cNvSpPr>
          <p:nvPr>
            <p:ph type="title"/>
          </p:nvPr>
        </p:nvSpPr>
        <p:spPr>
          <a:xfrm>
            <a:off x="628650" y="188642"/>
            <a:ext cx="7886700" cy="1325563"/>
          </a:xfrm>
        </p:spPr>
        <p:txBody>
          <a:bodyPr/>
          <a:lstStyle/>
          <a:p>
            <a:r>
              <a:rPr lang="en-US" dirty="0"/>
              <a:t>Fluorescence microscopy:</a:t>
            </a:r>
            <a:br>
              <a:rPr lang="en-US" dirty="0"/>
            </a:br>
            <a:r>
              <a:rPr lang="en-US" dirty="0"/>
              <a:t>Color as a contrast mechanism</a:t>
            </a:r>
          </a:p>
        </p:txBody>
      </p:sp>
      <p:grpSp>
        <p:nvGrpSpPr>
          <p:cNvPr id="55" name="Group 54">
            <a:extLst>
              <a:ext uri="{FF2B5EF4-FFF2-40B4-BE49-F238E27FC236}">
                <a16:creationId xmlns:a16="http://schemas.microsoft.com/office/drawing/2014/main" id="{D20210B0-3ABE-464C-BE75-D8DB55C1F2BD}"/>
              </a:ext>
            </a:extLst>
          </p:cNvPr>
          <p:cNvGrpSpPr/>
          <p:nvPr/>
        </p:nvGrpSpPr>
        <p:grpSpPr>
          <a:xfrm>
            <a:off x="1473034" y="1528309"/>
            <a:ext cx="2767337" cy="3083224"/>
            <a:chOff x="3146581" y="1556792"/>
            <a:chExt cx="2767337" cy="3083224"/>
          </a:xfrm>
        </p:grpSpPr>
        <p:pic>
          <p:nvPicPr>
            <p:cNvPr id="7" name="Picture 6">
              <a:extLst>
                <a:ext uri="{FF2B5EF4-FFF2-40B4-BE49-F238E27FC236}">
                  <a16:creationId xmlns:a16="http://schemas.microsoft.com/office/drawing/2014/main" id="{2A70AC1D-DEB6-F44F-9265-8E6EDF0134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46581" y="1556792"/>
              <a:ext cx="2653341" cy="2651176"/>
            </a:xfrm>
            <a:prstGeom prst="rect">
              <a:avLst/>
            </a:prstGeom>
          </p:spPr>
        </p:pic>
        <p:sp>
          <p:nvSpPr>
            <p:cNvPr id="50" name="Rectangle 49">
              <a:extLst>
                <a:ext uri="{FF2B5EF4-FFF2-40B4-BE49-F238E27FC236}">
                  <a16:creationId xmlns:a16="http://schemas.microsoft.com/office/drawing/2014/main" id="{B8CAE9B8-31B7-4C4F-AFDA-65D53B528800}"/>
                </a:ext>
              </a:extLst>
            </p:cNvPr>
            <p:cNvSpPr/>
            <p:nvPr/>
          </p:nvSpPr>
          <p:spPr>
            <a:xfrm>
              <a:off x="3146581" y="4178351"/>
              <a:ext cx="2767337" cy="461665"/>
            </a:xfrm>
            <a:prstGeom prst="rect">
              <a:avLst/>
            </a:prstGeom>
          </p:spPr>
          <p:txBody>
            <a:bodyPr wrap="square">
              <a:spAutoFit/>
            </a:bodyPr>
            <a:lstStyle/>
            <a:p>
              <a:pPr algn="l" rtl="0"/>
              <a:r>
                <a:rPr lang="en-US" sz="1200" dirty="0"/>
                <a:t>Human lymphocyte nucleus (FISH).</a:t>
              </a:r>
              <a:br>
                <a:rPr lang="en-US" sz="1200" dirty="0"/>
              </a:br>
              <a:r>
                <a:rPr lang="en-US" sz="1200" dirty="0"/>
                <a:t>Ch.13 (green) &amp; ch.21 (red) centromeres </a:t>
              </a:r>
            </a:p>
          </p:txBody>
        </p:sp>
      </p:grpSp>
      <p:grpSp>
        <p:nvGrpSpPr>
          <p:cNvPr id="54" name="Group 53">
            <a:extLst>
              <a:ext uri="{FF2B5EF4-FFF2-40B4-BE49-F238E27FC236}">
                <a16:creationId xmlns:a16="http://schemas.microsoft.com/office/drawing/2014/main" id="{D2F612EB-2E0D-7842-AA41-4F075DA4C37A}"/>
              </a:ext>
            </a:extLst>
          </p:cNvPr>
          <p:cNvGrpSpPr/>
          <p:nvPr/>
        </p:nvGrpSpPr>
        <p:grpSpPr>
          <a:xfrm>
            <a:off x="4792549" y="1528309"/>
            <a:ext cx="2707940" cy="3249086"/>
            <a:chOff x="5968517" y="1559572"/>
            <a:chExt cx="2707940" cy="3249086"/>
          </a:xfrm>
        </p:grpSpPr>
        <p:pic>
          <p:nvPicPr>
            <p:cNvPr id="9" name="Picture 8">
              <a:extLst>
                <a:ext uri="{FF2B5EF4-FFF2-40B4-BE49-F238E27FC236}">
                  <a16:creationId xmlns:a16="http://schemas.microsoft.com/office/drawing/2014/main" id="{CEEA836A-7CCC-D545-B0B0-EF5BE386FD1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27914" y="1559572"/>
              <a:ext cx="2648542" cy="2648542"/>
            </a:xfrm>
            <a:prstGeom prst="rect">
              <a:avLst/>
            </a:prstGeom>
          </p:spPr>
        </p:pic>
        <p:sp>
          <p:nvSpPr>
            <p:cNvPr id="51" name="Rectangle 50">
              <a:extLst>
                <a:ext uri="{FF2B5EF4-FFF2-40B4-BE49-F238E27FC236}">
                  <a16:creationId xmlns:a16="http://schemas.microsoft.com/office/drawing/2014/main" id="{70270519-9ADB-384A-A916-70D5132E615C}"/>
                </a:ext>
              </a:extLst>
            </p:cNvPr>
            <p:cNvSpPr/>
            <p:nvPr/>
          </p:nvSpPr>
          <p:spPr>
            <a:xfrm>
              <a:off x="5968517" y="4162327"/>
              <a:ext cx="2707940" cy="646331"/>
            </a:xfrm>
            <a:prstGeom prst="rect">
              <a:avLst/>
            </a:prstGeom>
          </p:spPr>
          <p:txBody>
            <a:bodyPr wrap="square">
              <a:spAutoFit/>
            </a:bodyPr>
            <a:lstStyle/>
            <a:p>
              <a:pPr algn="l" rtl="0"/>
              <a:r>
                <a:rPr lang="en-US" sz="1200" dirty="0"/>
                <a:t>Endothelial cells (BPAE). </a:t>
              </a:r>
            </a:p>
            <a:p>
              <a:pPr algn="l" rtl="0"/>
              <a:r>
                <a:rPr lang="en-US" sz="1200" dirty="0"/>
                <a:t>Nuclei (blue),  microtubules (green) &amp; actin filaments (red) </a:t>
              </a:r>
            </a:p>
          </p:txBody>
        </p:sp>
      </p:grpSp>
      <p:grpSp>
        <p:nvGrpSpPr>
          <p:cNvPr id="53" name="Group 52">
            <a:extLst>
              <a:ext uri="{FF2B5EF4-FFF2-40B4-BE49-F238E27FC236}">
                <a16:creationId xmlns:a16="http://schemas.microsoft.com/office/drawing/2014/main" id="{828285B6-3785-934A-BE35-D3FAABFA0D85}"/>
              </a:ext>
            </a:extLst>
          </p:cNvPr>
          <p:cNvGrpSpPr/>
          <p:nvPr/>
        </p:nvGrpSpPr>
        <p:grpSpPr>
          <a:xfrm>
            <a:off x="1473034" y="5040607"/>
            <a:ext cx="6339326" cy="1817393"/>
            <a:chOff x="2841186" y="5067991"/>
            <a:chExt cx="6339326" cy="1817393"/>
          </a:xfrm>
        </p:grpSpPr>
        <p:pic>
          <p:nvPicPr>
            <p:cNvPr id="48" name="Picture 47">
              <a:extLst>
                <a:ext uri="{FF2B5EF4-FFF2-40B4-BE49-F238E27FC236}">
                  <a16:creationId xmlns:a16="http://schemas.microsoft.com/office/drawing/2014/main" id="{BE9E03FE-3964-664E-9222-2613A9A4199E}"/>
                </a:ext>
              </a:extLst>
            </p:cNvPr>
            <p:cNvPicPr>
              <a:picLocks noChangeAspect="1"/>
            </p:cNvPicPr>
            <p:nvPr/>
          </p:nvPicPr>
          <p:blipFill>
            <a:blip r:embed="rId6"/>
            <a:stretch>
              <a:fillRect/>
            </a:stretch>
          </p:blipFill>
          <p:spPr>
            <a:xfrm>
              <a:off x="2841186" y="5067991"/>
              <a:ext cx="6100063" cy="1529361"/>
            </a:xfrm>
            <a:prstGeom prst="rect">
              <a:avLst/>
            </a:prstGeom>
          </p:spPr>
        </p:pic>
        <p:pic>
          <p:nvPicPr>
            <p:cNvPr id="52" name="Picture 51">
              <a:extLst>
                <a:ext uri="{FF2B5EF4-FFF2-40B4-BE49-F238E27FC236}">
                  <a16:creationId xmlns:a16="http://schemas.microsoft.com/office/drawing/2014/main" id="{40C3648E-4F5A-8E46-817E-CAD7D9470C58}"/>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5051516" y="6403166"/>
              <a:ext cx="4128996" cy="482218"/>
            </a:xfrm>
            <a:prstGeom prst="rect">
              <a:avLst/>
            </a:prstGeom>
          </p:spPr>
        </p:pic>
      </p:grpSp>
    </p:spTree>
    <p:custDataLst>
      <p:tags r:id="rId1"/>
    </p:custDataLst>
    <p:extLst>
      <p:ext uri="{BB962C8B-B14F-4D97-AF65-F5344CB8AC3E}">
        <p14:creationId xmlns:p14="http://schemas.microsoft.com/office/powerpoint/2010/main" val="2717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1167DF-97AE-844D-8AC0-C06C8B320D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3481" y="1085391"/>
            <a:ext cx="3570000" cy="2343611"/>
          </a:xfrm>
          <a:prstGeom prst="rect">
            <a:avLst/>
          </a:prstGeom>
        </p:spPr>
      </p:pic>
      <p:sp>
        <p:nvSpPr>
          <p:cNvPr id="2" name="Title 1">
            <a:extLst>
              <a:ext uri="{FF2B5EF4-FFF2-40B4-BE49-F238E27FC236}">
                <a16:creationId xmlns:a16="http://schemas.microsoft.com/office/drawing/2014/main" id="{54171BD4-98F8-7640-AC95-F2EC2511A70A}"/>
              </a:ext>
            </a:extLst>
          </p:cNvPr>
          <p:cNvSpPr>
            <a:spLocks noGrp="1"/>
          </p:cNvSpPr>
          <p:nvPr>
            <p:ph type="title"/>
          </p:nvPr>
        </p:nvSpPr>
        <p:spPr>
          <a:xfrm>
            <a:off x="628650" y="44626"/>
            <a:ext cx="7886700" cy="1325563"/>
          </a:xfrm>
        </p:spPr>
        <p:txBody>
          <a:bodyPr/>
          <a:lstStyle/>
          <a:p>
            <a:r>
              <a:rPr lang="en-US" dirty="0"/>
              <a:t>Fluorescently recording dynamics</a:t>
            </a:r>
          </a:p>
        </p:txBody>
      </p:sp>
      <p:sp>
        <p:nvSpPr>
          <p:cNvPr id="5" name="TextBox 4">
            <a:extLst>
              <a:ext uri="{FF2B5EF4-FFF2-40B4-BE49-F238E27FC236}">
                <a16:creationId xmlns:a16="http://schemas.microsoft.com/office/drawing/2014/main" id="{F55B3DA5-139D-DB4C-B997-A814983DB6D4}"/>
              </a:ext>
            </a:extLst>
          </p:cNvPr>
          <p:cNvSpPr txBox="1"/>
          <p:nvPr/>
        </p:nvSpPr>
        <p:spPr>
          <a:xfrm>
            <a:off x="0" y="6444047"/>
            <a:ext cx="9144000" cy="369331"/>
          </a:xfrm>
          <a:prstGeom prst="rect">
            <a:avLst/>
          </a:prstGeom>
          <a:noFill/>
        </p:spPr>
        <p:txBody>
          <a:bodyPr wrap="square" rtlCol="0">
            <a:spAutoFit/>
          </a:bodyPr>
          <a:lstStyle/>
          <a:p>
            <a:pPr algn="l"/>
            <a:r>
              <a:rPr lang="en-US" dirty="0"/>
              <a:t>Kalinin, S. </a:t>
            </a:r>
            <a:r>
              <a:rPr lang="en-US" i="1" dirty="0"/>
              <a:t>et al.</a:t>
            </a:r>
            <a:r>
              <a:rPr lang="en-US" dirty="0"/>
              <a:t> </a:t>
            </a:r>
            <a:r>
              <a:rPr lang="en-US" i="1" dirty="0"/>
              <a:t>Nat Methods</a:t>
            </a:r>
            <a:r>
              <a:rPr lang="en-US" dirty="0"/>
              <a:t> </a:t>
            </a:r>
            <a:r>
              <a:rPr lang="en-US" b="1" dirty="0"/>
              <a:t>9, </a:t>
            </a:r>
            <a:r>
              <a:rPr lang="en-US" dirty="0"/>
              <a:t>1218–1225 (2012). https://</a:t>
            </a:r>
            <a:r>
              <a:rPr lang="en-US" dirty="0" err="1"/>
              <a:t>doi.org</a:t>
            </a:r>
            <a:r>
              <a:rPr lang="en-US" dirty="0"/>
              <a:t>/10.1038/nmeth.2222</a:t>
            </a:r>
          </a:p>
        </p:txBody>
      </p:sp>
      <p:pic>
        <p:nvPicPr>
          <p:cNvPr id="9" name="Picture 8">
            <a:extLst>
              <a:ext uri="{FF2B5EF4-FFF2-40B4-BE49-F238E27FC236}">
                <a16:creationId xmlns:a16="http://schemas.microsoft.com/office/drawing/2014/main" id="{C2406016-E7BA-684E-A231-C5912E3279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2319" y="1085391"/>
            <a:ext cx="2343611" cy="2343611"/>
          </a:xfrm>
          <a:prstGeom prst="rect">
            <a:avLst/>
          </a:prstGeom>
        </p:spPr>
      </p:pic>
      <p:sp>
        <p:nvSpPr>
          <p:cNvPr id="10" name="Rectangle 9">
            <a:extLst>
              <a:ext uri="{FF2B5EF4-FFF2-40B4-BE49-F238E27FC236}">
                <a16:creationId xmlns:a16="http://schemas.microsoft.com/office/drawing/2014/main" id="{3E58272B-49A8-0145-8BAD-8AE4F6C20497}"/>
              </a:ext>
            </a:extLst>
          </p:cNvPr>
          <p:cNvSpPr/>
          <p:nvPr/>
        </p:nvSpPr>
        <p:spPr>
          <a:xfrm>
            <a:off x="0" y="6074713"/>
            <a:ext cx="9630816" cy="369332"/>
          </a:xfrm>
          <a:prstGeom prst="rect">
            <a:avLst/>
          </a:prstGeom>
        </p:spPr>
        <p:txBody>
          <a:bodyPr wrap="square">
            <a:spAutoFit/>
          </a:bodyPr>
          <a:lstStyle/>
          <a:p>
            <a:pPr algn="l" rtl="0"/>
            <a:r>
              <a:rPr lang="en-US" dirty="0"/>
              <a:t>Ito, Y. et  al., </a:t>
            </a:r>
            <a:r>
              <a:rPr lang="en-US" i="1" dirty="0"/>
              <a:t>Sci Rep</a:t>
            </a:r>
            <a:r>
              <a:rPr lang="en-US" dirty="0"/>
              <a:t> </a:t>
            </a:r>
            <a:r>
              <a:rPr lang="en-US" b="1" dirty="0"/>
              <a:t>7, </a:t>
            </a:r>
            <a:r>
              <a:rPr lang="en-US" dirty="0"/>
              <a:t>6994 (2017). https://</a:t>
            </a:r>
            <a:r>
              <a:rPr lang="en-US" dirty="0" err="1"/>
              <a:t>doi.org</a:t>
            </a:r>
            <a:r>
              <a:rPr lang="en-US" dirty="0"/>
              <a:t>/10.1038/s41598-017-06960-z</a:t>
            </a:r>
          </a:p>
        </p:txBody>
      </p:sp>
      <p:pic>
        <p:nvPicPr>
          <p:cNvPr id="12" name="Picture 11">
            <a:extLst>
              <a:ext uri="{FF2B5EF4-FFF2-40B4-BE49-F238E27FC236}">
                <a16:creationId xmlns:a16="http://schemas.microsoft.com/office/drawing/2014/main" id="{8430A013-C572-7F46-BAF8-A4C172A4D6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2319" y="3530303"/>
            <a:ext cx="2342171" cy="2342171"/>
          </a:xfrm>
          <a:prstGeom prst="rect">
            <a:avLst/>
          </a:prstGeom>
        </p:spPr>
      </p:pic>
      <p:sp>
        <p:nvSpPr>
          <p:cNvPr id="13" name="TextBox 12">
            <a:extLst>
              <a:ext uri="{FF2B5EF4-FFF2-40B4-BE49-F238E27FC236}">
                <a16:creationId xmlns:a16="http://schemas.microsoft.com/office/drawing/2014/main" id="{DA478D86-1C67-324A-B24D-3D7D6B73A533}"/>
              </a:ext>
            </a:extLst>
          </p:cNvPr>
          <p:cNvSpPr txBox="1"/>
          <p:nvPr/>
        </p:nvSpPr>
        <p:spPr>
          <a:xfrm>
            <a:off x="209626" y="1841697"/>
            <a:ext cx="2357845" cy="830997"/>
          </a:xfrm>
          <a:prstGeom prst="rect">
            <a:avLst/>
          </a:prstGeom>
          <a:noFill/>
        </p:spPr>
        <p:txBody>
          <a:bodyPr wrap="square" rtlCol="0">
            <a:spAutoFit/>
          </a:bodyPr>
          <a:lstStyle/>
          <a:p>
            <a:pPr algn="l" rtl="0"/>
            <a:r>
              <a:rPr lang="en-US" sz="2400" dirty="0"/>
              <a:t>Single particle tracking (SPT)</a:t>
            </a:r>
          </a:p>
        </p:txBody>
      </p:sp>
      <p:pic>
        <p:nvPicPr>
          <p:cNvPr id="4" name="Picture 3">
            <a:extLst>
              <a:ext uri="{FF2B5EF4-FFF2-40B4-BE49-F238E27FC236}">
                <a16:creationId xmlns:a16="http://schemas.microsoft.com/office/drawing/2014/main" id="{A831CF33-14EB-4F46-BC80-5F502656A0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6194" y="2983788"/>
            <a:ext cx="3887289" cy="2888687"/>
          </a:xfrm>
          <a:prstGeom prst="rect">
            <a:avLst/>
          </a:prstGeom>
        </p:spPr>
      </p:pic>
      <p:sp>
        <p:nvSpPr>
          <p:cNvPr id="14" name="TextBox 13">
            <a:extLst>
              <a:ext uri="{FF2B5EF4-FFF2-40B4-BE49-F238E27FC236}">
                <a16:creationId xmlns:a16="http://schemas.microsoft.com/office/drawing/2014/main" id="{D6659551-EE4D-324C-A482-123E116F2019}"/>
              </a:ext>
            </a:extLst>
          </p:cNvPr>
          <p:cNvSpPr txBox="1"/>
          <p:nvPr/>
        </p:nvSpPr>
        <p:spPr>
          <a:xfrm>
            <a:off x="209624" y="4239721"/>
            <a:ext cx="2706192" cy="1569660"/>
          </a:xfrm>
          <a:prstGeom prst="rect">
            <a:avLst/>
          </a:prstGeom>
          <a:noFill/>
        </p:spPr>
        <p:txBody>
          <a:bodyPr wrap="square" rtlCol="0">
            <a:spAutoFit/>
          </a:bodyPr>
          <a:lstStyle/>
          <a:p>
            <a:pPr algn="l" rtl="0"/>
            <a:r>
              <a:rPr lang="en-US" sz="2400" dirty="0"/>
              <a:t>Single molecule Förster Resonance Energy Transfer (smFRET)</a:t>
            </a:r>
          </a:p>
        </p:txBody>
      </p:sp>
    </p:spTree>
    <p:extLst>
      <p:ext uri="{BB962C8B-B14F-4D97-AF65-F5344CB8AC3E}">
        <p14:creationId xmlns:p14="http://schemas.microsoft.com/office/powerpoint/2010/main" val="192836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1167DF-97AE-844D-8AC0-C06C8B320D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92428" y="1586211"/>
            <a:ext cx="3136170" cy="2058813"/>
          </a:xfrm>
          <a:prstGeom prst="rect">
            <a:avLst/>
          </a:prstGeom>
        </p:spPr>
      </p:pic>
      <p:sp>
        <p:nvSpPr>
          <p:cNvPr id="2" name="Title 1">
            <a:extLst>
              <a:ext uri="{FF2B5EF4-FFF2-40B4-BE49-F238E27FC236}">
                <a16:creationId xmlns:a16="http://schemas.microsoft.com/office/drawing/2014/main" id="{54171BD4-98F8-7640-AC95-F2EC2511A70A}"/>
              </a:ext>
            </a:extLst>
          </p:cNvPr>
          <p:cNvSpPr>
            <a:spLocks noGrp="1"/>
          </p:cNvSpPr>
          <p:nvPr>
            <p:ph type="title"/>
          </p:nvPr>
        </p:nvSpPr>
        <p:spPr>
          <a:xfrm>
            <a:off x="649158" y="87213"/>
            <a:ext cx="8675370" cy="1325563"/>
          </a:xfrm>
        </p:spPr>
        <p:txBody>
          <a:bodyPr/>
          <a:lstStyle/>
          <a:p>
            <a:r>
              <a:rPr lang="en-US" dirty="0"/>
              <a:t>Fluorescence microscopy:</a:t>
            </a:r>
            <a:br>
              <a:rPr lang="en-US" dirty="0"/>
            </a:br>
            <a:r>
              <a:rPr lang="en-US" dirty="0"/>
              <a:t>Color as a contrast mechanism</a:t>
            </a:r>
          </a:p>
        </p:txBody>
      </p:sp>
      <p:sp>
        <p:nvSpPr>
          <p:cNvPr id="5" name="TextBox 4">
            <a:extLst>
              <a:ext uri="{FF2B5EF4-FFF2-40B4-BE49-F238E27FC236}">
                <a16:creationId xmlns:a16="http://schemas.microsoft.com/office/drawing/2014/main" id="{F55B3DA5-139D-DB4C-B997-A814983DB6D4}"/>
              </a:ext>
            </a:extLst>
          </p:cNvPr>
          <p:cNvSpPr txBox="1"/>
          <p:nvPr/>
        </p:nvSpPr>
        <p:spPr>
          <a:xfrm>
            <a:off x="0" y="6444047"/>
            <a:ext cx="9144000" cy="338554"/>
          </a:xfrm>
          <a:prstGeom prst="rect">
            <a:avLst/>
          </a:prstGeom>
          <a:noFill/>
        </p:spPr>
        <p:txBody>
          <a:bodyPr wrap="square" rtlCol="0">
            <a:spAutoFit/>
          </a:bodyPr>
          <a:lstStyle/>
          <a:p>
            <a:pPr algn="l"/>
            <a:r>
              <a:rPr lang="en-US" sz="1600" dirty="0"/>
              <a:t>Kalinin, S. </a:t>
            </a:r>
            <a:r>
              <a:rPr lang="en-US" sz="1600" i="1" dirty="0"/>
              <a:t>et al.</a:t>
            </a:r>
            <a:r>
              <a:rPr lang="en-US" sz="1600" dirty="0"/>
              <a:t> </a:t>
            </a:r>
            <a:r>
              <a:rPr lang="en-US" sz="1600" i="1" dirty="0"/>
              <a:t>Nat Methods</a:t>
            </a:r>
            <a:r>
              <a:rPr lang="en-US" sz="1600" dirty="0"/>
              <a:t> </a:t>
            </a:r>
            <a:r>
              <a:rPr lang="en-US" sz="1600" b="1" dirty="0"/>
              <a:t>9, </a:t>
            </a:r>
            <a:r>
              <a:rPr lang="en-US" sz="1600" dirty="0"/>
              <a:t>1218–1225 (2012)</a:t>
            </a:r>
          </a:p>
        </p:txBody>
      </p:sp>
      <p:pic>
        <p:nvPicPr>
          <p:cNvPr id="9" name="Picture 8">
            <a:extLst>
              <a:ext uri="{FF2B5EF4-FFF2-40B4-BE49-F238E27FC236}">
                <a16:creationId xmlns:a16="http://schemas.microsoft.com/office/drawing/2014/main" id="{C2406016-E7BA-684E-A231-C5912E3279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2319" y="1586211"/>
            <a:ext cx="2058813" cy="2058813"/>
          </a:xfrm>
          <a:prstGeom prst="rect">
            <a:avLst/>
          </a:prstGeom>
        </p:spPr>
      </p:pic>
      <p:sp>
        <p:nvSpPr>
          <p:cNvPr id="10" name="Rectangle 9">
            <a:extLst>
              <a:ext uri="{FF2B5EF4-FFF2-40B4-BE49-F238E27FC236}">
                <a16:creationId xmlns:a16="http://schemas.microsoft.com/office/drawing/2014/main" id="{3E58272B-49A8-0145-8BAD-8AE4F6C20497}"/>
              </a:ext>
            </a:extLst>
          </p:cNvPr>
          <p:cNvSpPr/>
          <p:nvPr/>
        </p:nvSpPr>
        <p:spPr>
          <a:xfrm>
            <a:off x="0" y="6156012"/>
            <a:ext cx="9630816" cy="338554"/>
          </a:xfrm>
          <a:prstGeom prst="rect">
            <a:avLst/>
          </a:prstGeom>
        </p:spPr>
        <p:txBody>
          <a:bodyPr wrap="square">
            <a:spAutoFit/>
          </a:bodyPr>
          <a:lstStyle/>
          <a:p>
            <a:pPr algn="l" rtl="0"/>
            <a:r>
              <a:rPr lang="en-US" sz="1600" dirty="0"/>
              <a:t>Ito, Y. et  al., </a:t>
            </a:r>
            <a:r>
              <a:rPr lang="en-US" sz="1600" i="1" dirty="0"/>
              <a:t>Sci Rep</a:t>
            </a:r>
            <a:r>
              <a:rPr lang="en-US" sz="1600" dirty="0"/>
              <a:t> </a:t>
            </a:r>
            <a:r>
              <a:rPr lang="en-US" sz="1600" b="1" dirty="0"/>
              <a:t>7, </a:t>
            </a:r>
            <a:r>
              <a:rPr lang="en-US" sz="1600" dirty="0"/>
              <a:t>6994 (2017)</a:t>
            </a:r>
          </a:p>
        </p:txBody>
      </p:sp>
      <p:pic>
        <p:nvPicPr>
          <p:cNvPr id="12" name="Picture 11">
            <a:extLst>
              <a:ext uri="{FF2B5EF4-FFF2-40B4-BE49-F238E27FC236}">
                <a16:creationId xmlns:a16="http://schemas.microsoft.com/office/drawing/2014/main" id="{8430A013-C572-7F46-BAF8-A4C172A4D6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2319" y="3782291"/>
            <a:ext cx="2090183" cy="2090183"/>
          </a:xfrm>
          <a:prstGeom prst="rect">
            <a:avLst/>
          </a:prstGeom>
        </p:spPr>
      </p:pic>
      <p:sp>
        <p:nvSpPr>
          <p:cNvPr id="13" name="TextBox 12">
            <a:extLst>
              <a:ext uri="{FF2B5EF4-FFF2-40B4-BE49-F238E27FC236}">
                <a16:creationId xmlns:a16="http://schemas.microsoft.com/office/drawing/2014/main" id="{DA478D86-1C67-324A-B24D-3D7D6B73A533}"/>
              </a:ext>
            </a:extLst>
          </p:cNvPr>
          <p:cNvSpPr txBox="1"/>
          <p:nvPr/>
        </p:nvSpPr>
        <p:spPr>
          <a:xfrm>
            <a:off x="209626" y="2057719"/>
            <a:ext cx="2357845" cy="830997"/>
          </a:xfrm>
          <a:prstGeom prst="rect">
            <a:avLst/>
          </a:prstGeom>
          <a:noFill/>
        </p:spPr>
        <p:txBody>
          <a:bodyPr wrap="square" rtlCol="0">
            <a:spAutoFit/>
          </a:bodyPr>
          <a:lstStyle/>
          <a:p>
            <a:pPr algn="l" rtl="0"/>
            <a:r>
              <a:rPr lang="en-US" sz="2400" dirty="0"/>
              <a:t>Single molecules interactions </a:t>
            </a:r>
          </a:p>
        </p:txBody>
      </p:sp>
      <p:pic>
        <p:nvPicPr>
          <p:cNvPr id="4" name="Picture 3">
            <a:extLst>
              <a:ext uri="{FF2B5EF4-FFF2-40B4-BE49-F238E27FC236}">
                <a16:creationId xmlns:a16="http://schemas.microsoft.com/office/drawing/2014/main" id="{A831CF33-14EB-4F46-BC80-5F502656A0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5142" y="3294574"/>
            <a:ext cx="3469066" cy="2577901"/>
          </a:xfrm>
          <a:prstGeom prst="rect">
            <a:avLst/>
          </a:prstGeom>
        </p:spPr>
      </p:pic>
      <p:sp>
        <p:nvSpPr>
          <p:cNvPr id="14" name="TextBox 13">
            <a:extLst>
              <a:ext uri="{FF2B5EF4-FFF2-40B4-BE49-F238E27FC236}">
                <a16:creationId xmlns:a16="http://schemas.microsoft.com/office/drawing/2014/main" id="{D6659551-EE4D-324C-A482-123E116F2019}"/>
              </a:ext>
            </a:extLst>
          </p:cNvPr>
          <p:cNvSpPr txBox="1"/>
          <p:nvPr/>
        </p:nvSpPr>
        <p:spPr>
          <a:xfrm>
            <a:off x="209624" y="4239721"/>
            <a:ext cx="2706192" cy="1569660"/>
          </a:xfrm>
          <a:prstGeom prst="rect">
            <a:avLst/>
          </a:prstGeom>
          <a:noFill/>
        </p:spPr>
        <p:txBody>
          <a:bodyPr wrap="square" rtlCol="0">
            <a:spAutoFit/>
          </a:bodyPr>
          <a:lstStyle/>
          <a:p>
            <a:pPr algn="l" rtl="0"/>
            <a:r>
              <a:rPr lang="en-US" sz="2400" dirty="0"/>
              <a:t>Single molecule Förster Resonance Energy Transfer (smFRET)</a:t>
            </a:r>
          </a:p>
        </p:txBody>
      </p:sp>
    </p:spTree>
    <p:extLst>
      <p:ext uri="{BB962C8B-B14F-4D97-AF65-F5344CB8AC3E}">
        <p14:creationId xmlns:p14="http://schemas.microsoft.com/office/powerpoint/2010/main" val="3573856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800" y="-99392"/>
            <a:ext cx="9161799" cy="1325563"/>
          </a:xfrm>
        </p:spPr>
        <p:txBody>
          <a:bodyPr>
            <a:normAutofit/>
          </a:bodyPr>
          <a:lstStyle/>
          <a:p>
            <a:pPr algn="ctr"/>
            <a:r>
              <a:rPr lang="en-US" sz="3600" dirty="0"/>
              <a:t>Optical schemes for wide-field color detection</a:t>
            </a:r>
          </a:p>
        </p:txBody>
      </p:sp>
      <p:grpSp>
        <p:nvGrpSpPr>
          <p:cNvPr id="56" name="Group 55">
            <a:extLst>
              <a:ext uri="{FF2B5EF4-FFF2-40B4-BE49-F238E27FC236}">
                <a16:creationId xmlns:a16="http://schemas.microsoft.com/office/drawing/2014/main" id="{1FD756A2-2AC8-CB48-8963-A0A2F0B82A17}"/>
              </a:ext>
            </a:extLst>
          </p:cNvPr>
          <p:cNvGrpSpPr/>
          <p:nvPr/>
        </p:nvGrpSpPr>
        <p:grpSpPr>
          <a:xfrm>
            <a:off x="3203848" y="3861048"/>
            <a:ext cx="2580730" cy="523220"/>
            <a:chOff x="3203848" y="4255620"/>
            <a:chExt cx="2580730" cy="523220"/>
          </a:xfrm>
        </p:grpSpPr>
        <p:sp>
          <p:nvSpPr>
            <p:cNvPr id="31" name="TextBox 30">
              <a:extLst>
                <a:ext uri="{FF2B5EF4-FFF2-40B4-BE49-F238E27FC236}">
                  <a16:creationId xmlns:a16="http://schemas.microsoft.com/office/drawing/2014/main" id="{1F8C8999-8015-884C-BE5D-44F3E4154538}"/>
                </a:ext>
              </a:extLst>
            </p:cNvPr>
            <p:cNvSpPr txBox="1"/>
            <p:nvPr/>
          </p:nvSpPr>
          <p:spPr>
            <a:xfrm>
              <a:off x="3355067" y="4255620"/>
              <a:ext cx="2429511" cy="523220"/>
            </a:xfrm>
            <a:prstGeom prst="rect">
              <a:avLst/>
            </a:prstGeom>
            <a:noFill/>
          </p:spPr>
          <p:txBody>
            <a:bodyPr wrap="none" rtlCol="0">
              <a:spAutoFit/>
            </a:bodyPr>
            <a:lstStyle/>
            <a:p>
              <a:pPr algn="l" rtl="0"/>
              <a:r>
                <a:rPr lang="en-US" sz="2800" dirty="0"/>
                <a:t>Pros  &amp;     Cons </a:t>
              </a:r>
            </a:p>
          </p:txBody>
        </p:sp>
        <p:pic>
          <p:nvPicPr>
            <p:cNvPr id="33" name="Picture 32">
              <a:extLst>
                <a:ext uri="{FF2B5EF4-FFF2-40B4-BE49-F238E27FC236}">
                  <a16:creationId xmlns:a16="http://schemas.microsoft.com/office/drawing/2014/main" id="{06A653E7-50E7-A44D-B938-AD8849D1B1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3848" y="4399636"/>
              <a:ext cx="244380" cy="254670"/>
            </a:xfrm>
            <a:prstGeom prst="rect">
              <a:avLst/>
            </a:prstGeom>
          </p:spPr>
        </p:pic>
        <p:pic>
          <p:nvPicPr>
            <p:cNvPr id="39" name="Picture 38">
              <a:extLst>
                <a:ext uri="{FF2B5EF4-FFF2-40B4-BE49-F238E27FC236}">
                  <a16:creationId xmlns:a16="http://schemas.microsoft.com/office/drawing/2014/main" id="{1ED58DF3-065F-3E4D-8C8C-F1EC7D0EFD2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745" b="96533" l="10000" r="90000"/>
                      </a14:imgEffect>
                    </a14:imgLayer>
                  </a14:imgProps>
                </a:ext>
                <a:ext uri="{28A0092B-C50C-407E-A947-70E740481C1C}">
                  <a14:useLocalDpi xmlns:a14="http://schemas.microsoft.com/office/drawing/2010/main"/>
                </a:ext>
              </a:extLst>
            </a:blip>
            <a:stretch>
              <a:fillRect/>
            </a:stretch>
          </p:blipFill>
          <p:spPr>
            <a:xfrm>
              <a:off x="4499992" y="4377598"/>
              <a:ext cx="463973" cy="310070"/>
            </a:xfrm>
            <a:prstGeom prst="rect">
              <a:avLst/>
            </a:prstGeom>
          </p:spPr>
        </p:pic>
      </p:grpSp>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8"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pic>
        <p:nvPicPr>
          <p:cNvPr id="10" name="Picture 9">
            <a:extLst>
              <a:ext uri="{FF2B5EF4-FFF2-40B4-BE49-F238E27FC236}">
                <a16:creationId xmlns:a16="http://schemas.microsoft.com/office/drawing/2014/main" id="{42702C13-9096-ED48-845F-587097770A2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57030"/>
          <a:stretch/>
        </p:blipFill>
        <p:spPr>
          <a:xfrm>
            <a:off x="395538" y="4308320"/>
            <a:ext cx="3781917" cy="2590800"/>
          </a:xfrm>
          <a:prstGeom prst="rect">
            <a:avLst/>
          </a:prstGeom>
        </p:spPr>
      </p:pic>
      <p:pic>
        <p:nvPicPr>
          <p:cNvPr id="32" name="Picture 31">
            <a:extLst>
              <a:ext uri="{FF2B5EF4-FFF2-40B4-BE49-F238E27FC236}">
                <a16:creationId xmlns:a16="http://schemas.microsoft.com/office/drawing/2014/main" id="{082CEDE8-1BEB-8144-A030-DCE0BCB79C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3053" r="29494"/>
          <a:stretch/>
        </p:blipFill>
        <p:spPr>
          <a:xfrm>
            <a:off x="3988000" y="4308320"/>
            <a:ext cx="2416193" cy="2590800"/>
          </a:xfrm>
          <a:prstGeom prst="rect">
            <a:avLst/>
          </a:prstGeom>
        </p:spPr>
      </p:pic>
      <p:grpSp>
        <p:nvGrpSpPr>
          <p:cNvPr id="28" name="Group 27">
            <a:extLst>
              <a:ext uri="{FF2B5EF4-FFF2-40B4-BE49-F238E27FC236}">
                <a16:creationId xmlns:a16="http://schemas.microsoft.com/office/drawing/2014/main" id="{A04412CD-7587-8B41-A805-4A604DC0FB3C}"/>
              </a:ext>
            </a:extLst>
          </p:cNvPr>
          <p:cNvGrpSpPr/>
          <p:nvPr/>
        </p:nvGrpSpPr>
        <p:grpSpPr>
          <a:xfrm>
            <a:off x="5652120" y="980728"/>
            <a:ext cx="3528392" cy="3024336"/>
            <a:chOff x="5652120" y="980728"/>
            <a:chExt cx="3528392" cy="3024336"/>
          </a:xfrm>
        </p:grpSpPr>
        <p:grpSp>
          <p:nvGrpSpPr>
            <p:cNvPr id="13" name="Group 12">
              <a:extLst>
                <a:ext uri="{FF2B5EF4-FFF2-40B4-BE49-F238E27FC236}">
                  <a16:creationId xmlns:a16="http://schemas.microsoft.com/office/drawing/2014/main" id="{B9143537-5FB9-D340-8491-99A2E6796231}"/>
                </a:ext>
              </a:extLst>
            </p:cNvPr>
            <p:cNvGrpSpPr/>
            <p:nvPr/>
          </p:nvGrpSpPr>
          <p:grpSpPr>
            <a:xfrm>
              <a:off x="5652120" y="980728"/>
              <a:ext cx="3528392" cy="3024336"/>
              <a:chOff x="5652120" y="980728"/>
              <a:chExt cx="3528392" cy="3024336"/>
            </a:xfrm>
          </p:grpSpPr>
          <p:grpSp>
            <p:nvGrpSpPr>
              <p:cNvPr id="9" name="Group 8">
                <a:extLst>
                  <a:ext uri="{FF2B5EF4-FFF2-40B4-BE49-F238E27FC236}">
                    <a16:creationId xmlns:a16="http://schemas.microsoft.com/office/drawing/2014/main" id="{F80176F0-04D2-C842-B9A9-92CD96F20FA9}"/>
                  </a:ext>
                </a:extLst>
              </p:cNvPr>
              <p:cNvGrpSpPr/>
              <p:nvPr/>
            </p:nvGrpSpPr>
            <p:grpSpPr>
              <a:xfrm>
                <a:off x="5652120" y="980728"/>
                <a:ext cx="3528392" cy="3024336"/>
                <a:chOff x="5652120" y="980728"/>
                <a:chExt cx="3528392" cy="3024336"/>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5A7B8FF-45DA-F34F-A9AD-39B3EB8F860A}"/>
                    </a:ext>
                  </a:extLst>
                </p:cNvPr>
                <p:cNvCxnSpPr/>
                <p:nvPr/>
              </p:nvCxnSpPr>
              <p:spPr>
                <a:xfrm>
                  <a:off x="5652120"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77D672B-BEE9-5B40-9324-992B737AA696}"/>
                  </a:ext>
                </a:extLst>
              </p:cNvPr>
              <p:cNvGrpSpPr/>
              <p:nvPr/>
            </p:nvGrpSpPr>
            <p:grpSpPr>
              <a:xfrm>
                <a:off x="8780736" y="2852936"/>
                <a:ext cx="103981" cy="360040"/>
                <a:chOff x="8780736" y="2852936"/>
                <a:chExt cx="103981" cy="360040"/>
              </a:xfrm>
            </p:grpSpPr>
            <p:sp>
              <p:nvSpPr>
                <p:cNvPr id="4" name="Rectangle 3">
                  <a:extLst>
                    <a:ext uri="{FF2B5EF4-FFF2-40B4-BE49-F238E27FC236}">
                      <a16:creationId xmlns:a16="http://schemas.microsoft.com/office/drawing/2014/main" id="{36201000-F49E-B24F-A157-431B8948843C}"/>
                    </a:ext>
                  </a:extLst>
                </p:cNvPr>
                <p:cNvSpPr/>
                <p:nvPr/>
              </p:nvSpPr>
              <p:spPr>
                <a:xfrm>
                  <a:off x="8780736" y="28529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42488590-7FFF-EA44-8C6B-4A355C6BC026}"/>
                    </a:ext>
                  </a:extLst>
                </p:cNvPr>
                <p:cNvSpPr/>
                <p:nvPr/>
              </p:nvSpPr>
              <p:spPr>
                <a:xfrm>
                  <a:off x="8814122" y="28987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3" name="Group 22">
              <a:extLst>
                <a:ext uri="{FF2B5EF4-FFF2-40B4-BE49-F238E27FC236}">
                  <a16:creationId xmlns:a16="http://schemas.microsoft.com/office/drawing/2014/main" id="{A8B0073F-BEAF-304D-A766-38451594EAF8}"/>
                </a:ext>
              </a:extLst>
            </p:cNvPr>
            <p:cNvGrpSpPr/>
            <p:nvPr/>
          </p:nvGrpSpPr>
          <p:grpSpPr>
            <a:xfrm>
              <a:off x="8478862" y="3246120"/>
              <a:ext cx="609172" cy="744460"/>
              <a:chOff x="8478862" y="3246120"/>
              <a:chExt cx="609172" cy="744460"/>
            </a:xfrm>
          </p:grpSpPr>
          <p:sp>
            <p:nvSpPr>
              <p:cNvPr id="38" name="TextBox 37">
                <a:extLst>
                  <a:ext uri="{FF2B5EF4-FFF2-40B4-BE49-F238E27FC236}">
                    <a16:creationId xmlns:a16="http://schemas.microsoft.com/office/drawing/2014/main" id="{77447C96-058C-CE47-8C56-AC2F8CD795D7}"/>
                  </a:ext>
                </a:extLst>
              </p:cNvPr>
              <p:cNvSpPr txBox="1"/>
              <p:nvPr/>
            </p:nvSpPr>
            <p:spPr>
              <a:xfrm>
                <a:off x="8478862" y="3621248"/>
                <a:ext cx="609172" cy="369332"/>
              </a:xfrm>
              <a:prstGeom prst="rect">
                <a:avLst/>
              </a:prstGeom>
              <a:noFill/>
            </p:spPr>
            <p:txBody>
              <a:bodyPr wrap="square" rtlCol="0">
                <a:spAutoFit/>
              </a:bodyPr>
              <a:lstStyle/>
              <a:p>
                <a:pPr algn="l" rtl="0"/>
                <a:r>
                  <a:rPr lang="en-US" dirty="0"/>
                  <a:t>Slit</a:t>
                </a:r>
              </a:p>
            </p:txBody>
          </p:sp>
          <p:cxnSp>
            <p:nvCxnSpPr>
              <p:cNvPr id="40" name="Straight Arrow Connector 39">
                <a:extLst>
                  <a:ext uri="{FF2B5EF4-FFF2-40B4-BE49-F238E27FC236}">
                    <a16:creationId xmlns:a16="http://schemas.microsoft.com/office/drawing/2014/main" id="{4123A760-9C30-8A40-A0FD-52D7B6ADD22D}"/>
                  </a:ext>
                </a:extLst>
              </p:cNvPr>
              <p:cNvCxnSpPr>
                <a:cxnSpLocks/>
              </p:cNvCxnSpPr>
              <p:nvPr/>
            </p:nvCxnSpPr>
            <p:spPr>
              <a:xfrm flipV="1">
                <a:off x="8770620" y="3246120"/>
                <a:ext cx="30480" cy="426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63DD0DE5-1379-D441-908A-6586AF75B5E2}"/>
              </a:ext>
            </a:extLst>
          </p:cNvPr>
          <p:cNvGrpSpPr/>
          <p:nvPr/>
        </p:nvGrpSpPr>
        <p:grpSpPr>
          <a:xfrm>
            <a:off x="2459001" y="980728"/>
            <a:ext cx="3094713" cy="3024336"/>
            <a:chOff x="2458999" y="980728"/>
            <a:chExt cx="3094713" cy="3024336"/>
          </a:xfrm>
        </p:grpSpPr>
        <p:grpSp>
          <p:nvGrpSpPr>
            <p:cNvPr id="6" name="Group 5">
              <a:extLst>
                <a:ext uri="{FF2B5EF4-FFF2-40B4-BE49-F238E27FC236}">
                  <a16:creationId xmlns:a16="http://schemas.microsoft.com/office/drawing/2014/main" id="{7E14EE17-6166-4249-8045-28B2EFC59AE5}"/>
                </a:ext>
              </a:extLst>
            </p:cNvPr>
            <p:cNvGrpSpPr/>
            <p:nvPr/>
          </p:nvGrpSpPr>
          <p:grpSpPr>
            <a:xfrm>
              <a:off x="2483768" y="980728"/>
              <a:ext cx="3069944" cy="3024336"/>
              <a:chOff x="2483768" y="980728"/>
              <a:chExt cx="3069944" cy="3024336"/>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cxnSp>
            <p:nvCxnSpPr>
              <p:cNvPr id="5" name="Straight Connector 4">
                <a:extLst>
                  <a:ext uri="{FF2B5EF4-FFF2-40B4-BE49-F238E27FC236}">
                    <a16:creationId xmlns:a16="http://schemas.microsoft.com/office/drawing/2014/main" id="{A56E953B-79A2-F14B-B4FA-6D302DBAD6AE}"/>
                  </a:ext>
                </a:extLst>
              </p:cNvPr>
              <p:cNvCxnSpPr/>
              <p:nvPr/>
            </p:nvCxnSpPr>
            <p:spPr>
              <a:xfrm>
                <a:off x="2483768"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08AD0D9-1B46-0745-98F8-89CBFC14D2AA}"/>
                </a:ext>
              </a:extLst>
            </p:cNvPr>
            <p:cNvGrpSpPr/>
            <p:nvPr/>
          </p:nvGrpSpPr>
          <p:grpSpPr>
            <a:xfrm>
              <a:off x="2647801" y="3266896"/>
              <a:ext cx="103981" cy="360040"/>
              <a:chOff x="8933136" y="3005336"/>
              <a:chExt cx="103981" cy="360040"/>
            </a:xfrm>
          </p:grpSpPr>
          <p:sp>
            <p:nvSpPr>
              <p:cNvPr id="35" name="Rectangle 34">
                <a:extLst>
                  <a:ext uri="{FF2B5EF4-FFF2-40B4-BE49-F238E27FC236}">
                    <a16:creationId xmlns:a16="http://schemas.microsoft.com/office/drawing/2014/main" id="{CC23ECFB-2E8D-0A4B-9B8A-596E0918FCB3}"/>
                  </a:ext>
                </a:extLst>
              </p:cNvPr>
              <p:cNvSpPr/>
              <p:nvPr/>
            </p:nvSpPr>
            <p:spPr>
              <a:xfrm>
                <a:off x="8933136" y="30053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35">
                <a:extLst>
                  <a:ext uri="{FF2B5EF4-FFF2-40B4-BE49-F238E27FC236}">
                    <a16:creationId xmlns:a16="http://schemas.microsoft.com/office/drawing/2014/main" id="{06445841-5514-4C48-95A1-8E10656B2258}"/>
                  </a:ext>
                </a:extLst>
              </p:cNvPr>
              <p:cNvSpPr/>
              <p:nvPr/>
            </p:nvSpPr>
            <p:spPr>
              <a:xfrm>
                <a:off x="8951282" y="30511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7" name="TextBox 46">
              <a:extLst>
                <a:ext uri="{FF2B5EF4-FFF2-40B4-BE49-F238E27FC236}">
                  <a16:creationId xmlns:a16="http://schemas.microsoft.com/office/drawing/2014/main" id="{17C33C4C-95ED-CF40-BE30-49B8B2EEE6E6}"/>
                </a:ext>
              </a:extLst>
            </p:cNvPr>
            <p:cNvSpPr txBox="1"/>
            <p:nvPr/>
          </p:nvSpPr>
          <p:spPr>
            <a:xfrm>
              <a:off x="2458999" y="2924280"/>
              <a:ext cx="609172" cy="369332"/>
            </a:xfrm>
            <a:prstGeom prst="rect">
              <a:avLst/>
            </a:prstGeom>
            <a:noFill/>
          </p:spPr>
          <p:txBody>
            <a:bodyPr wrap="square" rtlCol="0">
              <a:spAutoFit/>
            </a:bodyPr>
            <a:lstStyle/>
            <a:p>
              <a:pPr algn="l" rtl="0"/>
              <a:r>
                <a:rPr lang="en-US" dirty="0"/>
                <a:t>Slit</a:t>
              </a:r>
            </a:p>
          </p:txBody>
        </p:sp>
      </p:grpSp>
      <p:pic>
        <p:nvPicPr>
          <p:cNvPr id="45" name="Picture 44">
            <a:extLst>
              <a:ext uri="{FF2B5EF4-FFF2-40B4-BE49-F238E27FC236}">
                <a16:creationId xmlns:a16="http://schemas.microsoft.com/office/drawing/2014/main" id="{131A266E-A8BE-9E4B-B180-8C9AFB905C63}"/>
              </a:ext>
            </a:extLst>
          </p:cNvPr>
          <p:cNvPicPr>
            <a:picLocks noChangeAspect="1"/>
          </p:cNvPicPr>
          <p:nvPr/>
        </p:nvPicPr>
        <p:blipFill rotWithShape="1">
          <a:blip r:embed="rId14"/>
          <a:srcRect l="70697"/>
          <a:stretch/>
        </p:blipFill>
        <p:spPr>
          <a:xfrm>
            <a:off x="6222105" y="4308320"/>
            <a:ext cx="2578997" cy="2590800"/>
          </a:xfrm>
          <a:prstGeom prst="rect">
            <a:avLst/>
          </a:prstGeom>
        </p:spPr>
      </p:pic>
    </p:spTree>
    <p:custDataLst>
      <p:tags r:id="rId1"/>
    </p:custDataLst>
    <p:extLst>
      <p:ext uri="{BB962C8B-B14F-4D97-AF65-F5344CB8AC3E}">
        <p14:creationId xmlns:p14="http://schemas.microsoft.com/office/powerpoint/2010/main" val="42728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800" y="-99392"/>
            <a:ext cx="9161799" cy="1325563"/>
          </a:xfrm>
        </p:spPr>
        <p:txBody>
          <a:bodyPr>
            <a:normAutofit/>
          </a:bodyPr>
          <a:lstStyle/>
          <a:p>
            <a:pPr algn="ctr"/>
            <a:r>
              <a:rPr lang="en-US" sz="3600" dirty="0"/>
              <a:t>Optical schemes for wide-field color detection</a:t>
            </a:r>
          </a:p>
        </p:txBody>
      </p:sp>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5"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grpSp>
        <p:nvGrpSpPr>
          <p:cNvPr id="28" name="Group 27">
            <a:extLst>
              <a:ext uri="{FF2B5EF4-FFF2-40B4-BE49-F238E27FC236}">
                <a16:creationId xmlns:a16="http://schemas.microsoft.com/office/drawing/2014/main" id="{A04412CD-7587-8B41-A805-4A604DC0FB3C}"/>
              </a:ext>
            </a:extLst>
          </p:cNvPr>
          <p:cNvGrpSpPr/>
          <p:nvPr/>
        </p:nvGrpSpPr>
        <p:grpSpPr>
          <a:xfrm>
            <a:off x="5652120" y="980728"/>
            <a:ext cx="3528392" cy="3024336"/>
            <a:chOff x="5652120" y="980728"/>
            <a:chExt cx="3528392" cy="3024336"/>
          </a:xfrm>
        </p:grpSpPr>
        <p:grpSp>
          <p:nvGrpSpPr>
            <p:cNvPr id="13" name="Group 12">
              <a:extLst>
                <a:ext uri="{FF2B5EF4-FFF2-40B4-BE49-F238E27FC236}">
                  <a16:creationId xmlns:a16="http://schemas.microsoft.com/office/drawing/2014/main" id="{B9143537-5FB9-D340-8491-99A2E6796231}"/>
                </a:ext>
              </a:extLst>
            </p:cNvPr>
            <p:cNvGrpSpPr/>
            <p:nvPr/>
          </p:nvGrpSpPr>
          <p:grpSpPr>
            <a:xfrm>
              <a:off x="5652120" y="980728"/>
              <a:ext cx="3528392" cy="3024336"/>
              <a:chOff x="5652120" y="980728"/>
              <a:chExt cx="3528392" cy="3024336"/>
            </a:xfrm>
          </p:grpSpPr>
          <p:grpSp>
            <p:nvGrpSpPr>
              <p:cNvPr id="9" name="Group 8">
                <a:extLst>
                  <a:ext uri="{FF2B5EF4-FFF2-40B4-BE49-F238E27FC236}">
                    <a16:creationId xmlns:a16="http://schemas.microsoft.com/office/drawing/2014/main" id="{F80176F0-04D2-C842-B9A9-92CD96F20FA9}"/>
                  </a:ext>
                </a:extLst>
              </p:cNvPr>
              <p:cNvGrpSpPr/>
              <p:nvPr/>
            </p:nvGrpSpPr>
            <p:grpSpPr>
              <a:xfrm>
                <a:off x="5652120" y="980728"/>
                <a:ext cx="3528392" cy="3024336"/>
                <a:chOff x="5652120" y="980728"/>
                <a:chExt cx="3528392" cy="3024336"/>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5A7B8FF-45DA-F34F-A9AD-39B3EB8F860A}"/>
                    </a:ext>
                  </a:extLst>
                </p:cNvPr>
                <p:cNvCxnSpPr/>
                <p:nvPr/>
              </p:nvCxnSpPr>
              <p:spPr>
                <a:xfrm>
                  <a:off x="5652120"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77D672B-BEE9-5B40-9324-992B737AA696}"/>
                  </a:ext>
                </a:extLst>
              </p:cNvPr>
              <p:cNvGrpSpPr/>
              <p:nvPr/>
            </p:nvGrpSpPr>
            <p:grpSpPr>
              <a:xfrm>
                <a:off x="8780736" y="2852936"/>
                <a:ext cx="103981" cy="360040"/>
                <a:chOff x="8780736" y="2852936"/>
                <a:chExt cx="103981" cy="360040"/>
              </a:xfrm>
            </p:grpSpPr>
            <p:sp>
              <p:nvSpPr>
                <p:cNvPr id="4" name="Rectangle 3">
                  <a:extLst>
                    <a:ext uri="{FF2B5EF4-FFF2-40B4-BE49-F238E27FC236}">
                      <a16:creationId xmlns:a16="http://schemas.microsoft.com/office/drawing/2014/main" id="{36201000-F49E-B24F-A157-431B8948843C}"/>
                    </a:ext>
                  </a:extLst>
                </p:cNvPr>
                <p:cNvSpPr/>
                <p:nvPr/>
              </p:nvSpPr>
              <p:spPr>
                <a:xfrm>
                  <a:off x="8780736" y="28529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42488590-7FFF-EA44-8C6B-4A355C6BC026}"/>
                    </a:ext>
                  </a:extLst>
                </p:cNvPr>
                <p:cNvSpPr/>
                <p:nvPr/>
              </p:nvSpPr>
              <p:spPr>
                <a:xfrm>
                  <a:off x="8814122" y="28987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3" name="Group 22">
              <a:extLst>
                <a:ext uri="{FF2B5EF4-FFF2-40B4-BE49-F238E27FC236}">
                  <a16:creationId xmlns:a16="http://schemas.microsoft.com/office/drawing/2014/main" id="{A8B0073F-BEAF-304D-A766-38451594EAF8}"/>
                </a:ext>
              </a:extLst>
            </p:cNvPr>
            <p:cNvGrpSpPr/>
            <p:nvPr/>
          </p:nvGrpSpPr>
          <p:grpSpPr>
            <a:xfrm>
              <a:off x="8478862" y="3246120"/>
              <a:ext cx="609172" cy="744460"/>
              <a:chOff x="8478862" y="3246120"/>
              <a:chExt cx="609172" cy="744460"/>
            </a:xfrm>
          </p:grpSpPr>
          <p:sp>
            <p:nvSpPr>
              <p:cNvPr id="38" name="TextBox 37">
                <a:extLst>
                  <a:ext uri="{FF2B5EF4-FFF2-40B4-BE49-F238E27FC236}">
                    <a16:creationId xmlns:a16="http://schemas.microsoft.com/office/drawing/2014/main" id="{77447C96-058C-CE47-8C56-AC2F8CD795D7}"/>
                  </a:ext>
                </a:extLst>
              </p:cNvPr>
              <p:cNvSpPr txBox="1"/>
              <p:nvPr/>
            </p:nvSpPr>
            <p:spPr>
              <a:xfrm>
                <a:off x="8478862" y="3621248"/>
                <a:ext cx="609172" cy="369332"/>
              </a:xfrm>
              <a:prstGeom prst="rect">
                <a:avLst/>
              </a:prstGeom>
              <a:noFill/>
            </p:spPr>
            <p:txBody>
              <a:bodyPr wrap="square" rtlCol="0">
                <a:spAutoFit/>
              </a:bodyPr>
              <a:lstStyle/>
              <a:p>
                <a:pPr algn="l" rtl="0"/>
                <a:r>
                  <a:rPr lang="en-US" dirty="0"/>
                  <a:t>Slit</a:t>
                </a:r>
              </a:p>
            </p:txBody>
          </p:sp>
          <p:cxnSp>
            <p:nvCxnSpPr>
              <p:cNvPr id="40" name="Straight Arrow Connector 39">
                <a:extLst>
                  <a:ext uri="{FF2B5EF4-FFF2-40B4-BE49-F238E27FC236}">
                    <a16:creationId xmlns:a16="http://schemas.microsoft.com/office/drawing/2014/main" id="{4123A760-9C30-8A40-A0FD-52D7B6ADD22D}"/>
                  </a:ext>
                </a:extLst>
              </p:cNvPr>
              <p:cNvCxnSpPr>
                <a:cxnSpLocks/>
              </p:cNvCxnSpPr>
              <p:nvPr/>
            </p:nvCxnSpPr>
            <p:spPr>
              <a:xfrm flipV="1">
                <a:off x="8770620" y="3246120"/>
                <a:ext cx="30480" cy="426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63DD0DE5-1379-D441-908A-6586AF75B5E2}"/>
              </a:ext>
            </a:extLst>
          </p:cNvPr>
          <p:cNvGrpSpPr/>
          <p:nvPr/>
        </p:nvGrpSpPr>
        <p:grpSpPr>
          <a:xfrm>
            <a:off x="2459001" y="980728"/>
            <a:ext cx="3094713" cy="3024336"/>
            <a:chOff x="2458999" y="980728"/>
            <a:chExt cx="3094713" cy="3024336"/>
          </a:xfrm>
        </p:grpSpPr>
        <p:grpSp>
          <p:nvGrpSpPr>
            <p:cNvPr id="6" name="Group 5">
              <a:extLst>
                <a:ext uri="{FF2B5EF4-FFF2-40B4-BE49-F238E27FC236}">
                  <a16:creationId xmlns:a16="http://schemas.microsoft.com/office/drawing/2014/main" id="{7E14EE17-6166-4249-8045-28B2EFC59AE5}"/>
                </a:ext>
              </a:extLst>
            </p:cNvPr>
            <p:cNvGrpSpPr/>
            <p:nvPr/>
          </p:nvGrpSpPr>
          <p:grpSpPr>
            <a:xfrm>
              <a:off x="2483768" y="980728"/>
              <a:ext cx="3069944" cy="3024336"/>
              <a:chOff x="2483768" y="980728"/>
              <a:chExt cx="3069944" cy="3024336"/>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cxnSp>
            <p:nvCxnSpPr>
              <p:cNvPr id="5" name="Straight Connector 4">
                <a:extLst>
                  <a:ext uri="{FF2B5EF4-FFF2-40B4-BE49-F238E27FC236}">
                    <a16:creationId xmlns:a16="http://schemas.microsoft.com/office/drawing/2014/main" id="{A56E953B-79A2-F14B-B4FA-6D302DBAD6AE}"/>
                  </a:ext>
                </a:extLst>
              </p:cNvPr>
              <p:cNvCxnSpPr/>
              <p:nvPr/>
            </p:nvCxnSpPr>
            <p:spPr>
              <a:xfrm>
                <a:off x="2483768"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08AD0D9-1B46-0745-98F8-89CBFC14D2AA}"/>
                </a:ext>
              </a:extLst>
            </p:cNvPr>
            <p:cNvGrpSpPr/>
            <p:nvPr/>
          </p:nvGrpSpPr>
          <p:grpSpPr>
            <a:xfrm>
              <a:off x="2647801" y="3266896"/>
              <a:ext cx="103981" cy="360040"/>
              <a:chOff x="8933136" y="3005336"/>
              <a:chExt cx="103981" cy="360040"/>
            </a:xfrm>
          </p:grpSpPr>
          <p:sp>
            <p:nvSpPr>
              <p:cNvPr id="35" name="Rectangle 34">
                <a:extLst>
                  <a:ext uri="{FF2B5EF4-FFF2-40B4-BE49-F238E27FC236}">
                    <a16:creationId xmlns:a16="http://schemas.microsoft.com/office/drawing/2014/main" id="{CC23ECFB-2E8D-0A4B-9B8A-596E0918FCB3}"/>
                  </a:ext>
                </a:extLst>
              </p:cNvPr>
              <p:cNvSpPr/>
              <p:nvPr/>
            </p:nvSpPr>
            <p:spPr>
              <a:xfrm>
                <a:off x="8933136" y="30053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35">
                <a:extLst>
                  <a:ext uri="{FF2B5EF4-FFF2-40B4-BE49-F238E27FC236}">
                    <a16:creationId xmlns:a16="http://schemas.microsoft.com/office/drawing/2014/main" id="{06445841-5514-4C48-95A1-8E10656B2258}"/>
                  </a:ext>
                </a:extLst>
              </p:cNvPr>
              <p:cNvSpPr/>
              <p:nvPr/>
            </p:nvSpPr>
            <p:spPr>
              <a:xfrm>
                <a:off x="8951282" y="30511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7" name="TextBox 46">
              <a:extLst>
                <a:ext uri="{FF2B5EF4-FFF2-40B4-BE49-F238E27FC236}">
                  <a16:creationId xmlns:a16="http://schemas.microsoft.com/office/drawing/2014/main" id="{17C33C4C-95ED-CF40-BE30-49B8B2EEE6E6}"/>
                </a:ext>
              </a:extLst>
            </p:cNvPr>
            <p:cNvSpPr txBox="1"/>
            <p:nvPr/>
          </p:nvSpPr>
          <p:spPr>
            <a:xfrm>
              <a:off x="2458999" y="2924280"/>
              <a:ext cx="609172" cy="369332"/>
            </a:xfrm>
            <a:prstGeom prst="rect">
              <a:avLst/>
            </a:prstGeom>
            <a:noFill/>
          </p:spPr>
          <p:txBody>
            <a:bodyPr wrap="square" rtlCol="0">
              <a:spAutoFit/>
            </a:bodyPr>
            <a:lstStyle/>
            <a:p>
              <a:pPr algn="l" rtl="0"/>
              <a:r>
                <a:rPr lang="en-US" dirty="0"/>
                <a:t>Slit</a:t>
              </a:r>
            </a:p>
          </p:txBody>
        </p:sp>
      </p:grpSp>
      <p:sp>
        <p:nvSpPr>
          <p:cNvPr id="44" name="TextBox 43">
            <a:extLst>
              <a:ext uri="{FF2B5EF4-FFF2-40B4-BE49-F238E27FC236}">
                <a16:creationId xmlns:a16="http://schemas.microsoft.com/office/drawing/2014/main" id="{DA63B238-BB5C-754B-B77F-BAF680CD6516}"/>
              </a:ext>
            </a:extLst>
          </p:cNvPr>
          <p:cNvSpPr txBox="1"/>
          <p:nvPr/>
        </p:nvSpPr>
        <p:spPr>
          <a:xfrm>
            <a:off x="5876" y="4172426"/>
            <a:ext cx="1904239" cy="461665"/>
          </a:xfrm>
          <a:prstGeom prst="rect">
            <a:avLst/>
          </a:prstGeom>
          <a:noFill/>
        </p:spPr>
        <p:txBody>
          <a:bodyPr wrap="none" rtlCol="0">
            <a:spAutoFit/>
          </a:bodyPr>
          <a:lstStyle/>
          <a:p>
            <a:pPr marL="457200" indent="-457200" algn="l" rtl="0">
              <a:buClr>
                <a:srgbClr val="00D867"/>
              </a:buClr>
              <a:buFont typeface="Wingdings" pitchFamily="2" charset="2"/>
              <a:buChar char="ü"/>
            </a:pPr>
            <a:r>
              <a:rPr lang="en-US" sz="2400" dirty="0"/>
              <a:t>Large FOV</a:t>
            </a:r>
          </a:p>
        </p:txBody>
      </p:sp>
      <p:sp>
        <p:nvSpPr>
          <p:cNvPr id="46" name="TextBox 45">
            <a:extLst>
              <a:ext uri="{FF2B5EF4-FFF2-40B4-BE49-F238E27FC236}">
                <a16:creationId xmlns:a16="http://schemas.microsoft.com/office/drawing/2014/main" id="{6C662CEE-FDDA-8C4B-BF6C-F14B523629C7}"/>
              </a:ext>
            </a:extLst>
          </p:cNvPr>
          <p:cNvSpPr txBox="1"/>
          <p:nvPr/>
        </p:nvSpPr>
        <p:spPr>
          <a:xfrm>
            <a:off x="-52957" y="5372755"/>
            <a:ext cx="2453125" cy="1200329"/>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No temporal color channels sync</a:t>
            </a:r>
          </a:p>
        </p:txBody>
      </p:sp>
      <p:sp>
        <p:nvSpPr>
          <p:cNvPr id="48" name="TextBox 47">
            <a:extLst>
              <a:ext uri="{FF2B5EF4-FFF2-40B4-BE49-F238E27FC236}">
                <a16:creationId xmlns:a16="http://schemas.microsoft.com/office/drawing/2014/main" id="{7443BBAF-E67A-DF47-BBB8-7D23C48BB546}"/>
              </a:ext>
            </a:extLst>
          </p:cNvPr>
          <p:cNvSpPr txBox="1"/>
          <p:nvPr/>
        </p:nvSpPr>
        <p:spPr>
          <a:xfrm>
            <a:off x="2459001" y="4172426"/>
            <a:ext cx="2895874" cy="830997"/>
          </a:xfrm>
          <a:prstGeom prst="rect">
            <a:avLst/>
          </a:prstGeom>
          <a:noFill/>
        </p:spPr>
        <p:txBody>
          <a:bodyPr wrap="square" rtlCol="0">
            <a:spAutoFit/>
          </a:bodyPr>
          <a:lstStyle/>
          <a:p>
            <a:pPr marL="457200" indent="-457200" algn="l" rtl="0">
              <a:buClr>
                <a:srgbClr val="00D867"/>
              </a:buClr>
              <a:buFont typeface="Wingdings" pitchFamily="2" charset="2"/>
              <a:buChar char="ü"/>
            </a:pPr>
            <a:r>
              <a:rPr lang="en-US" sz="2400" dirty="0"/>
              <a:t>Temporal color channels sync</a:t>
            </a:r>
          </a:p>
        </p:txBody>
      </p:sp>
      <p:sp>
        <p:nvSpPr>
          <p:cNvPr id="49" name="TextBox 48">
            <a:extLst>
              <a:ext uri="{FF2B5EF4-FFF2-40B4-BE49-F238E27FC236}">
                <a16:creationId xmlns:a16="http://schemas.microsoft.com/office/drawing/2014/main" id="{63EBC3AE-CF5E-974B-BF6B-987B75CEDE98}"/>
              </a:ext>
            </a:extLst>
          </p:cNvPr>
          <p:cNvSpPr txBox="1"/>
          <p:nvPr/>
        </p:nvSpPr>
        <p:spPr>
          <a:xfrm>
            <a:off x="2481101" y="5325045"/>
            <a:ext cx="2851673" cy="1200329"/>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Smaller FOV</a:t>
            </a:r>
          </a:p>
          <a:p>
            <a:pPr marL="457200" indent="-457200" algn="l" rtl="0">
              <a:buClr>
                <a:srgbClr val="FF0000"/>
              </a:buClr>
              <a:buFont typeface="System Font Regular"/>
              <a:buChar char="✗"/>
            </a:pPr>
            <a:r>
              <a:rPr lang="en-US" sz="2400" dirty="0"/>
              <a:t>Fixed color channels</a:t>
            </a:r>
          </a:p>
        </p:txBody>
      </p:sp>
      <p:sp>
        <p:nvSpPr>
          <p:cNvPr id="50" name="TextBox 49">
            <a:extLst>
              <a:ext uri="{FF2B5EF4-FFF2-40B4-BE49-F238E27FC236}">
                <a16:creationId xmlns:a16="http://schemas.microsoft.com/office/drawing/2014/main" id="{4F625E14-0E16-6742-9865-27B6DDE5DA3F}"/>
              </a:ext>
            </a:extLst>
          </p:cNvPr>
          <p:cNvSpPr txBox="1"/>
          <p:nvPr/>
        </p:nvSpPr>
        <p:spPr>
          <a:xfrm>
            <a:off x="5636721" y="5337507"/>
            <a:ext cx="3378381" cy="1569660"/>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Smallest FOV (20⨉20μm²)</a:t>
            </a:r>
          </a:p>
          <a:p>
            <a:pPr marL="457200" indent="-457200" algn="l" rtl="0">
              <a:buClr>
                <a:srgbClr val="FF0000"/>
              </a:buClr>
              <a:buFont typeface="System Font Regular"/>
              <a:buChar char="✗"/>
            </a:pPr>
            <a:r>
              <a:rPr lang="en-US" sz="2400" dirty="0"/>
              <a:t>Photon loss</a:t>
            </a:r>
          </a:p>
          <a:p>
            <a:pPr marL="457200" indent="-457200" algn="l" rtl="0">
              <a:buClr>
                <a:srgbClr val="FF0000"/>
              </a:buClr>
              <a:buFont typeface="System Font Regular"/>
              <a:buChar char="✗"/>
            </a:pPr>
            <a:r>
              <a:rPr lang="en-US" sz="2400" dirty="0"/>
              <a:t>Complex alignment</a:t>
            </a:r>
          </a:p>
        </p:txBody>
      </p:sp>
      <p:sp>
        <p:nvSpPr>
          <p:cNvPr id="51" name="TextBox 50">
            <a:extLst>
              <a:ext uri="{FF2B5EF4-FFF2-40B4-BE49-F238E27FC236}">
                <a16:creationId xmlns:a16="http://schemas.microsoft.com/office/drawing/2014/main" id="{9D6E8BEC-6D5D-014C-9638-E2ACE616FAD0}"/>
              </a:ext>
            </a:extLst>
          </p:cNvPr>
          <p:cNvSpPr txBox="1"/>
          <p:nvPr/>
        </p:nvSpPr>
        <p:spPr>
          <a:xfrm>
            <a:off x="5652120" y="4172426"/>
            <a:ext cx="2999667" cy="1200329"/>
          </a:xfrm>
          <a:prstGeom prst="rect">
            <a:avLst/>
          </a:prstGeom>
          <a:noFill/>
        </p:spPr>
        <p:txBody>
          <a:bodyPr wrap="none" rtlCol="0">
            <a:spAutoFit/>
          </a:bodyPr>
          <a:lstStyle/>
          <a:p>
            <a:pPr marL="457200" indent="-457200" algn="l" rtl="0">
              <a:buClr>
                <a:srgbClr val="00D867"/>
              </a:buClr>
              <a:buFont typeface="Wingdings" pitchFamily="2" charset="2"/>
              <a:buChar char="ü"/>
            </a:pPr>
            <a:r>
              <a:rPr lang="en-US" sz="2400" dirty="0"/>
              <a:t>Temporal</a:t>
            </a:r>
            <a:br>
              <a:rPr lang="en-US" sz="2400" dirty="0"/>
            </a:br>
            <a:r>
              <a:rPr lang="en-US" sz="2400" dirty="0"/>
              <a:t> color sync</a:t>
            </a:r>
          </a:p>
          <a:p>
            <a:pPr marL="457200" indent="-457200" algn="l" rtl="0">
              <a:buClr>
                <a:srgbClr val="00D867"/>
              </a:buClr>
              <a:buFont typeface="Wingdings" pitchFamily="2" charset="2"/>
              <a:buChar char="ü"/>
            </a:pPr>
            <a:r>
              <a:rPr lang="en-US" sz="2400" dirty="0"/>
              <a:t>Endless “channels”</a:t>
            </a:r>
          </a:p>
        </p:txBody>
      </p:sp>
      <p:pic>
        <p:nvPicPr>
          <p:cNvPr id="17" name="Picture 16">
            <a:extLst>
              <a:ext uri="{FF2B5EF4-FFF2-40B4-BE49-F238E27FC236}">
                <a16:creationId xmlns:a16="http://schemas.microsoft.com/office/drawing/2014/main" id="{0C8028F1-DCA8-E949-B96A-DD367960D947}"/>
              </a:ext>
            </a:extLst>
          </p:cNvPr>
          <p:cNvPicPr>
            <a:picLocks noChangeAspect="1"/>
          </p:cNvPicPr>
          <p:nvPr/>
        </p:nvPicPr>
        <p:blipFill rotWithShape="1">
          <a:blip r:embed="rId10">
            <a:clrChange>
              <a:clrFrom>
                <a:srgbClr val="C5E6F5"/>
              </a:clrFrom>
              <a:clrTo>
                <a:srgbClr val="C5E6F5">
                  <a:alpha val="0"/>
                </a:srgbClr>
              </a:clrTo>
            </a:clrChange>
            <a:extLst>
              <a:ext uri="{28A0092B-C50C-407E-A947-70E740481C1C}">
                <a14:useLocalDpi xmlns:a14="http://schemas.microsoft.com/office/drawing/2010/main" val="0"/>
              </a:ext>
            </a:extLst>
          </a:blip>
          <a:srcRect b="20251"/>
          <a:stretch/>
        </p:blipFill>
        <p:spPr>
          <a:xfrm>
            <a:off x="2899558" y="4550554"/>
            <a:ext cx="2979550" cy="1852268"/>
          </a:xfrm>
          <a:prstGeom prst="rect">
            <a:avLst/>
          </a:prstGeom>
        </p:spPr>
      </p:pic>
    </p:spTree>
    <p:custDataLst>
      <p:tags r:id="rId1"/>
    </p:custDataLst>
    <p:extLst>
      <p:ext uri="{BB962C8B-B14F-4D97-AF65-F5344CB8AC3E}">
        <p14:creationId xmlns:p14="http://schemas.microsoft.com/office/powerpoint/2010/main" val="952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011C-90D0-3C4F-8A7B-765526E6F9C2}"/>
              </a:ext>
            </a:extLst>
          </p:cNvPr>
          <p:cNvSpPr>
            <a:spLocks noGrp="1"/>
          </p:cNvSpPr>
          <p:nvPr>
            <p:ph type="title"/>
          </p:nvPr>
        </p:nvSpPr>
        <p:spPr>
          <a:xfrm>
            <a:off x="450846" y="44626"/>
            <a:ext cx="8297618" cy="1325563"/>
          </a:xfrm>
        </p:spPr>
        <p:txBody>
          <a:bodyPr>
            <a:normAutofit fontScale="90000"/>
          </a:bodyPr>
          <a:lstStyle/>
          <a:p>
            <a:r>
              <a:rPr lang="en-US" dirty="0"/>
              <a:t>Application 3: </a:t>
            </a:r>
            <a:r>
              <a:rPr lang="en-US" b="1" dirty="0"/>
              <a:t>Dynamic</a:t>
            </a:r>
            <a:r>
              <a:rPr lang="en-US" dirty="0"/>
              <a:t> </a:t>
            </a:r>
            <a:r>
              <a:rPr lang="en-US" dirty="0">
                <a:solidFill>
                  <a:srgbClr val="C00000"/>
                </a:solidFill>
              </a:rPr>
              <a:t>color detection</a:t>
            </a:r>
            <a:br>
              <a:rPr lang="en-US" dirty="0">
                <a:solidFill>
                  <a:srgbClr val="C00000"/>
                </a:solidFill>
              </a:rPr>
            </a:br>
            <a:endParaRPr lang="en-US" dirty="0"/>
          </a:p>
        </p:txBody>
      </p:sp>
      <p:pic>
        <p:nvPicPr>
          <p:cNvPr id="6" name="Picture 5">
            <a:extLst>
              <a:ext uri="{FF2B5EF4-FFF2-40B4-BE49-F238E27FC236}">
                <a16:creationId xmlns:a16="http://schemas.microsoft.com/office/drawing/2014/main" id="{AEC3E7E4-7886-894B-96F4-7B8C26E6B4C0}"/>
              </a:ext>
            </a:extLst>
          </p:cNvPr>
          <p:cNvPicPr>
            <a:picLocks noChangeAspect="1"/>
          </p:cNvPicPr>
          <p:nvPr/>
        </p:nvPicPr>
        <p:blipFill>
          <a:blip r:embed="rId3"/>
          <a:stretch>
            <a:fillRect/>
          </a:stretch>
        </p:blipFill>
        <p:spPr>
          <a:xfrm>
            <a:off x="556290" y="2349495"/>
            <a:ext cx="2673981" cy="2218358"/>
          </a:xfrm>
          <a:prstGeom prst="rect">
            <a:avLst/>
          </a:prstGeom>
        </p:spPr>
      </p:pic>
      <p:sp>
        <p:nvSpPr>
          <p:cNvPr id="16" name="TextBox 15">
            <a:extLst>
              <a:ext uri="{FF2B5EF4-FFF2-40B4-BE49-F238E27FC236}">
                <a16:creationId xmlns:a16="http://schemas.microsoft.com/office/drawing/2014/main" id="{9E419544-4725-BD47-9B02-FAE7ECA63DE4}"/>
              </a:ext>
            </a:extLst>
          </p:cNvPr>
          <p:cNvSpPr txBox="1"/>
          <p:nvPr/>
        </p:nvSpPr>
        <p:spPr>
          <a:xfrm>
            <a:off x="-3246" y="6488668"/>
            <a:ext cx="3499484" cy="369332"/>
          </a:xfrm>
          <a:prstGeom prst="rect">
            <a:avLst/>
          </a:prstGeom>
          <a:noFill/>
        </p:spPr>
        <p:txBody>
          <a:bodyPr wrap="none" rtlCol="0">
            <a:spAutoFit/>
          </a:bodyPr>
          <a:lstStyle/>
          <a:p>
            <a:pPr algn="l" rtl="0"/>
            <a:r>
              <a:rPr lang="en-US" dirty="0"/>
              <a:t>In collaboration with the Craggs lab</a:t>
            </a:r>
          </a:p>
        </p:txBody>
      </p:sp>
      <p:sp>
        <p:nvSpPr>
          <p:cNvPr id="3" name="Rectangle 2">
            <a:extLst>
              <a:ext uri="{FF2B5EF4-FFF2-40B4-BE49-F238E27FC236}">
                <a16:creationId xmlns:a16="http://schemas.microsoft.com/office/drawing/2014/main" id="{E867E4A1-0E06-594D-904C-F16DAC32A881}"/>
              </a:ext>
            </a:extLst>
          </p:cNvPr>
          <p:cNvSpPr/>
          <p:nvPr/>
        </p:nvSpPr>
        <p:spPr>
          <a:xfrm>
            <a:off x="5169673" y="6488668"/>
            <a:ext cx="8694712" cy="369332"/>
          </a:xfrm>
          <a:prstGeom prst="rect">
            <a:avLst/>
          </a:prstGeom>
        </p:spPr>
        <p:txBody>
          <a:bodyPr wrap="square">
            <a:spAutoFit/>
          </a:bodyPr>
          <a:lstStyle/>
          <a:p>
            <a:pPr marL="406400" indent="-406400" algn="l" rtl="0"/>
            <a:r>
              <a:rPr lang="en-US" dirty="0">
                <a:latin typeface="Times New Roman" panose="02020603050405020304" pitchFamily="18" charset="0"/>
                <a:ea typeface="Calibri" panose="020F0502020204030204" pitchFamily="34" charset="0"/>
                <a:cs typeface="Arial" panose="020B0604020202020204" pitchFamily="34" charset="0"/>
              </a:rPr>
              <a:t>Förster, T. </a:t>
            </a:r>
            <a:r>
              <a:rPr lang="en-US" i="1" dirty="0">
                <a:latin typeface="Times New Roman" panose="02020603050405020304" pitchFamily="18" charset="0"/>
                <a:ea typeface="Calibri" panose="020F0502020204030204" pitchFamily="34" charset="0"/>
                <a:cs typeface="Arial" panose="020B0604020202020204" pitchFamily="34" charset="0"/>
              </a:rPr>
              <a:t>Ann. Phys.</a:t>
            </a:r>
            <a:r>
              <a:rPr lang="en-US" dirty="0">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437</a:t>
            </a:r>
            <a:r>
              <a:rPr lang="en-US" dirty="0">
                <a:latin typeface="Times New Roman" panose="02020603050405020304" pitchFamily="18" charset="0"/>
                <a:ea typeface="Calibri" panose="020F0502020204030204" pitchFamily="34" charset="0"/>
                <a:cs typeface="Arial" panose="020B0604020202020204" pitchFamily="34" charset="0"/>
              </a:rPr>
              <a:t>, 55–75 (1948).</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265E4F4-A7A4-9645-BC40-BD39E875DE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0902" y="116632"/>
            <a:ext cx="2063431" cy="1533358"/>
          </a:xfrm>
          <a:prstGeom prst="rect">
            <a:avLst/>
          </a:prstGeom>
        </p:spPr>
      </p:pic>
      <p:pic>
        <p:nvPicPr>
          <p:cNvPr id="18" name="Picture 17">
            <a:extLst>
              <a:ext uri="{FF2B5EF4-FFF2-40B4-BE49-F238E27FC236}">
                <a16:creationId xmlns:a16="http://schemas.microsoft.com/office/drawing/2014/main" id="{DABF72D4-DBDF-3445-9D7B-782FC9E5D6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44929"/>
          <a:stretch/>
        </p:blipFill>
        <p:spPr>
          <a:xfrm>
            <a:off x="899594" y="4595716"/>
            <a:ext cx="1848567" cy="1776729"/>
          </a:xfrm>
          <a:prstGeom prst="rect">
            <a:avLst/>
          </a:prstGeom>
        </p:spPr>
      </p:pic>
      <p:sp>
        <p:nvSpPr>
          <p:cNvPr id="27" name="Rectangle 26">
            <a:extLst>
              <a:ext uri="{FF2B5EF4-FFF2-40B4-BE49-F238E27FC236}">
                <a16:creationId xmlns:a16="http://schemas.microsoft.com/office/drawing/2014/main" id="{287BFB7B-6700-9E4E-9C1A-468E290C76F5}"/>
              </a:ext>
            </a:extLst>
          </p:cNvPr>
          <p:cNvSpPr/>
          <p:nvPr/>
        </p:nvSpPr>
        <p:spPr>
          <a:xfrm>
            <a:off x="492660" y="953435"/>
            <a:ext cx="8630419" cy="1323439"/>
          </a:xfrm>
          <a:prstGeom prst="rect">
            <a:avLst/>
          </a:prstGeom>
        </p:spPr>
        <p:txBody>
          <a:bodyPr wrap="square">
            <a:spAutoFit/>
          </a:bodyPr>
          <a:lstStyle/>
          <a:p>
            <a:pPr algn="l" rtl="0"/>
            <a:r>
              <a:rPr lang="en-US" sz="4000" dirty="0"/>
              <a:t>Single</a:t>
            </a:r>
            <a:r>
              <a:rPr lang="he-IL" sz="4000" dirty="0"/>
              <a:t>-</a:t>
            </a:r>
            <a:r>
              <a:rPr lang="en-US" sz="4000" dirty="0"/>
              <a:t>molecule Förster </a:t>
            </a:r>
            <a:br>
              <a:rPr lang="en-US" sz="4000" dirty="0"/>
            </a:br>
            <a:r>
              <a:rPr lang="en-US" sz="4000" dirty="0"/>
              <a:t>Resonance Energy Transfer (smFRET)</a:t>
            </a:r>
          </a:p>
        </p:txBody>
      </p:sp>
      <p:grpSp>
        <p:nvGrpSpPr>
          <p:cNvPr id="29" name="Group 28">
            <a:extLst>
              <a:ext uri="{FF2B5EF4-FFF2-40B4-BE49-F238E27FC236}">
                <a16:creationId xmlns:a16="http://schemas.microsoft.com/office/drawing/2014/main" id="{96598A17-1FF5-864F-816F-AAE88CDC4E33}"/>
              </a:ext>
            </a:extLst>
          </p:cNvPr>
          <p:cNvGrpSpPr/>
          <p:nvPr/>
        </p:nvGrpSpPr>
        <p:grpSpPr>
          <a:xfrm>
            <a:off x="4234673" y="2277750"/>
            <a:ext cx="4495725" cy="4270993"/>
            <a:chOff x="4234671" y="2277748"/>
            <a:chExt cx="4495725" cy="4270993"/>
          </a:xfrm>
        </p:grpSpPr>
        <p:grpSp>
          <p:nvGrpSpPr>
            <p:cNvPr id="26" name="Group 25">
              <a:extLst>
                <a:ext uri="{FF2B5EF4-FFF2-40B4-BE49-F238E27FC236}">
                  <a16:creationId xmlns:a16="http://schemas.microsoft.com/office/drawing/2014/main" id="{E0FF1748-E928-BF46-B4ED-79D15CB287AB}"/>
                </a:ext>
              </a:extLst>
            </p:cNvPr>
            <p:cNvGrpSpPr/>
            <p:nvPr/>
          </p:nvGrpSpPr>
          <p:grpSpPr>
            <a:xfrm>
              <a:off x="4234671" y="2277748"/>
              <a:ext cx="4495725" cy="4259733"/>
              <a:chOff x="4234671" y="2277748"/>
              <a:chExt cx="4495725" cy="4259733"/>
            </a:xfrm>
          </p:grpSpPr>
          <p:grpSp>
            <p:nvGrpSpPr>
              <p:cNvPr id="22" name="Group 21">
                <a:extLst>
                  <a:ext uri="{FF2B5EF4-FFF2-40B4-BE49-F238E27FC236}">
                    <a16:creationId xmlns:a16="http://schemas.microsoft.com/office/drawing/2014/main" id="{465412A6-D647-CE4F-926E-0DA8FA18A14A}"/>
                  </a:ext>
                </a:extLst>
              </p:cNvPr>
              <p:cNvGrpSpPr/>
              <p:nvPr/>
            </p:nvGrpSpPr>
            <p:grpSpPr>
              <a:xfrm>
                <a:off x="4340852" y="2277748"/>
                <a:ext cx="4389544" cy="4259733"/>
                <a:chOff x="4340852" y="2277748"/>
                <a:chExt cx="4389544" cy="4259733"/>
              </a:xfrm>
            </p:grpSpPr>
            <p:grpSp>
              <p:nvGrpSpPr>
                <p:cNvPr id="20" name="Group 19">
                  <a:extLst>
                    <a:ext uri="{FF2B5EF4-FFF2-40B4-BE49-F238E27FC236}">
                      <a16:creationId xmlns:a16="http://schemas.microsoft.com/office/drawing/2014/main" id="{A82E9E5B-94DC-1E4C-8CBE-52F7BE0E0883}"/>
                    </a:ext>
                  </a:extLst>
                </p:cNvPr>
                <p:cNvGrpSpPr/>
                <p:nvPr/>
              </p:nvGrpSpPr>
              <p:grpSpPr>
                <a:xfrm>
                  <a:off x="4340852" y="2277748"/>
                  <a:ext cx="4389544" cy="4259733"/>
                  <a:chOff x="4340852" y="2277748"/>
                  <a:chExt cx="4389544" cy="4259733"/>
                </a:xfrm>
              </p:grpSpPr>
              <p:pic>
                <p:nvPicPr>
                  <p:cNvPr id="17" name="Picture 16">
                    <a:extLst>
                      <a:ext uri="{FF2B5EF4-FFF2-40B4-BE49-F238E27FC236}">
                        <a16:creationId xmlns:a16="http://schemas.microsoft.com/office/drawing/2014/main" id="{CA361F79-4C52-8342-9585-9E1B997A6D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5054" t="18169" r="9912" b="50459"/>
                  <a:stretch/>
                </p:blipFill>
                <p:spPr>
                  <a:xfrm>
                    <a:off x="4340852" y="5015129"/>
                    <a:ext cx="2136578" cy="705396"/>
                  </a:xfrm>
                  <a:prstGeom prst="rect">
                    <a:avLst/>
                  </a:prstGeom>
                </p:spPr>
              </p:pic>
              <p:pic>
                <p:nvPicPr>
                  <p:cNvPr id="5" name="Picture 4">
                    <a:extLst>
                      <a:ext uri="{FF2B5EF4-FFF2-40B4-BE49-F238E27FC236}">
                        <a16:creationId xmlns:a16="http://schemas.microsoft.com/office/drawing/2014/main" id="{74B611E0-1E07-9043-94A5-3F89599104D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5982"/>
                  <a:stretch/>
                </p:blipFill>
                <p:spPr>
                  <a:xfrm>
                    <a:off x="6698149" y="4093741"/>
                    <a:ext cx="2032247" cy="2443740"/>
                  </a:xfrm>
                  <a:prstGeom prst="rect">
                    <a:avLst/>
                  </a:prstGeom>
                </p:spPr>
              </p:pic>
              <p:sp>
                <p:nvSpPr>
                  <p:cNvPr id="7" name="Oval 6">
                    <a:extLst>
                      <a:ext uri="{FF2B5EF4-FFF2-40B4-BE49-F238E27FC236}">
                        <a16:creationId xmlns:a16="http://schemas.microsoft.com/office/drawing/2014/main" id="{AFD80688-2A32-5C47-8686-8A5AA96C1A11}"/>
                      </a:ext>
                    </a:extLst>
                  </p:cNvPr>
                  <p:cNvSpPr/>
                  <p:nvPr/>
                </p:nvSpPr>
                <p:spPr>
                  <a:xfrm>
                    <a:off x="4884008" y="3592416"/>
                    <a:ext cx="361436" cy="342288"/>
                  </a:xfrm>
                  <a:prstGeom prst="ellipse">
                    <a:avLst/>
                  </a:prstGeom>
                  <a:solidFill>
                    <a:srgbClr val="00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8" name="Oval 7">
                    <a:extLst>
                      <a:ext uri="{FF2B5EF4-FFF2-40B4-BE49-F238E27FC236}">
                        <a16:creationId xmlns:a16="http://schemas.microsoft.com/office/drawing/2014/main" id="{41AA04DA-35B3-2F4D-BFB1-C9D621A864D4}"/>
                      </a:ext>
                    </a:extLst>
                  </p:cNvPr>
                  <p:cNvSpPr/>
                  <p:nvPr/>
                </p:nvSpPr>
                <p:spPr>
                  <a:xfrm>
                    <a:off x="5868144" y="3592416"/>
                    <a:ext cx="361436" cy="342288"/>
                  </a:xfrm>
                  <a:prstGeom prst="ellipse">
                    <a:avLst/>
                  </a:prstGeom>
                  <a:solidFill>
                    <a:srgbClr val="FF4F53"/>
                  </a:solidFill>
                  <a:ln>
                    <a:noFill/>
                  </a:ln>
                  <a:effectLst>
                    <a:glow rad="254000">
                      <a:srgbClr val="FF0000">
                        <a:alpha val="5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9" name="Oval 8">
                    <a:extLst>
                      <a:ext uri="{FF2B5EF4-FFF2-40B4-BE49-F238E27FC236}">
                        <a16:creationId xmlns:a16="http://schemas.microsoft.com/office/drawing/2014/main" id="{65D25244-DCF8-5941-A62D-E583547B2920}"/>
                      </a:ext>
                    </a:extLst>
                  </p:cNvPr>
                  <p:cNvSpPr/>
                  <p:nvPr/>
                </p:nvSpPr>
                <p:spPr>
                  <a:xfrm>
                    <a:off x="4884008" y="2986678"/>
                    <a:ext cx="361436" cy="342288"/>
                  </a:xfrm>
                  <a:prstGeom prst="ellipse">
                    <a:avLst/>
                  </a:prstGeom>
                  <a:solidFill>
                    <a:srgbClr val="00D867"/>
                  </a:solidFill>
                  <a:ln>
                    <a:noFill/>
                  </a:ln>
                  <a:effectLst>
                    <a:glow rad="254000">
                      <a:srgbClr val="00D867">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0" name="Oval 9">
                    <a:extLst>
                      <a:ext uri="{FF2B5EF4-FFF2-40B4-BE49-F238E27FC236}">
                        <a16:creationId xmlns:a16="http://schemas.microsoft.com/office/drawing/2014/main" id="{CACD416B-CD4B-304F-BA9B-087A7D04CEE7}"/>
                      </a:ext>
                    </a:extLst>
                  </p:cNvPr>
                  <p:cNvSpPr/>
                  <p:nvPr/>
                </p:nvSpPr>
                <p:spPr>
                  <a:xfrm>
                    <a:off x="6871129" y="2986678"/>
                    <a:ext cx="361436" cy="342288"/>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11" name="Left-Right Arrow 10">
                    <a:extLst>
                      <a:ext uri="{FF2B5EF4-FFF2-40B4-BE49-F238E27FC236}">
                        <a16:creationId xmlns:a16="http://schemas.microsoft.com/office/drawing/2014/main" id="{65ECDCBD-F2AA-6F47-9E72-0F954A2FA3C0}"/>
                      </a:ext>
                    </a:extLst>
                  </p:cNvPr>
                  <p:cNvSpPr/>
                  <p:nvPr/>
                </p:nvSpPr>
                <p:spPr>
                  <a:xfrm>
                    <a:off x="5261275" y="3060419"/>
                    <a:ext cx="1582051" cy="21973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Left-Right Arrow 11">
                    <a:extLst>
                      <a:ext uri="{FF2B5EF4-FFF2-40B4-BE49-F238E27FC236}">
                        <a16:creationId xmlns:a16="http://schemas.microsoft.com/office/drawing/2014/main" id="{B73F93C5-AA5E-674F-8F7F-CD38B9748A24}"/>
                      </a:ext>
                    </a:extLst>
                  </p:cNvPr>
                  <p:cNvSpPr/>
                  <p:nvPr/>
                </p:nvSpPr>
                <p:spPr>
                  <a:xfrm>
                    <a:off x="5261275" y="3671732"/>
                    <a:ext cx="509717" cy="1836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C833962-AFC8-3046-8677-C89737983310}"/>
                      </a:ext>
                    </a:extLst>
                  </p:cNvPr>
                  <p:cNvSpPr txBox="1"/>
                  <p:nvPr/>
                </p:nvSpPr>
                <p:spPr>
                  <a:xfrm>
                    <a:off x="5649467" y="2884868"/>
                    <a:ext cx="771365" cy="300082"/>
                  </a:xfrm>
                  <a:prstGeom prst="rect">
                    <a:avLst/>
                  </a:prstGeom>
                  <a:noFill/>
                </p:spPr>
                <p:txBody>
                  <a:bodyPr wrap="none" rtlCol="0">
                    <a:spAutoFit/>
                  </a:bodyPr>
                  <a:lstStyle/>
                  <a:p>
                    <a:r>
                      <a:rPr lang="en-US" sz="1350" dirty="0"/>
                      <a:t>No FRET</a:t>
                    </a:r>
                  </a:p>
                </p:txBody>
              </p:sp>
              <p:sp>
                <p:nvSpPr>
                  <p:cNvPr id="14" name="TextBox 13">
                    <a:extLst>
                      <a:ext uri="{FF2B5EF4-FFF2-40B4-BE49-F238E27FC236}">
                        <a16:creationId xmlns:a16="http://schemas.microsoft.com/office/drawing/2014/main" id="{EDCE2744-FBF5-2D4E-BA1E-2B3DC8C91324}"/>
                      </a:ext>
                    </a:extLst>
                  </p:cNvPr>
                  <p:cNvSpPr txBox="1"/>
                  <p:nvPr/>
                </p:nvSpPr>
                <p:spPr>
                  <a:xfrm>
                    <a:off x="5266824" y="3472982"/>
                    <a:ext cx="529312" cy="300082"/>
                  </a:xfrm>
                  <a:prstGeom prst="rect">
                    <a:avLst/>
                  </a:prstGeom>
                  <a:noFill/>
                </p:spPr>
                <p:txBody>
                  <a:bodyPr wrap="none" rtlCol="0">
                    <a:spAutoFit/>
                  </a:bodyPr>
                  <a:lstStyle/>
                  <a:p>
                    <a:r>
                      <a:rPr lang="en-US" sz="1350" dirty="0"/>
                      <a:t>FRET</a:t>
                    </a:r>
                  </a:p>
                </p:txBody>
              </p:sp>
              <p:sp>
                <p:nvSpPr>
                  <p:cNvPr id="19" name="TextBox 18">
                    <a:extLst>
                      <a:ext uri="{FF2B5EF4-FFF2-40B4-BE49-F238E27FC236}">
                        <a16:creationId xmlns:a16="http://schemas.microsoft.com/office/drawing/2014/main" id="{256EE063-FDF8-BA48-86C1-E6B1C2588745}"/>
                      </a:ext>
                    </a:extLst>
                  </p:cNvPr>
                  <p:cNvSpPr txBox="1"/>
                  <p:nvPr/>
                </p:nvSpPr>
                <p:spPr>
                  <a:xfrm>
                    <a:off x="4593875" y="2277748"/>
                    <a:ext cx="3850285" cy="523220"/>
                  </a:xfrm>
                  <a:prstGeom prst="rect">
                    <a:avLst/>
                  </a:prstGeom>
                  <a:noFill/>
                </p:spPr>
                <p:txBody>
                  <a:bodyPr wrap="none" rtlCol="0">
                    <a:spAutoFit/>
                  </a:bodyPr>
                  <a:lstStyle/>
                  <a:p>
                    <a:pPr algn="l" rtl="0"/>
                    <a:r>
                      <a:rPr lang="en-US" sz="2800" dirty="0"/>
                      <a:t>Sub-nm distances “ruler”</a:t>
                    </a:r>
                  </a:p>
                </p:txBody>
              </p:sp>
            </p:grpSp>
            <p:sp>
              <p:nvSpPr>
                <p:cNvPr id="21" name="TextBox 20">
                  <a:extLst>
                    <a:ext uri="{FF2B5EF4-FFF2-40B4-BE49-F238E27FC236}">
                      <a16:creationId xmlns:a16="http://schemas.microsoft.com/office/drawing/2014/main" id="{3CAC30D8-EC3B-6449-AA56-C100BDB06C30}"/>
                    </a:ext>
                  </a:extLst>
                </p:cNvPr>
                <p:cNvSpPr txBox="1"/>
                <p:nvPr/>
              </p:nvSpPr>
              <p:spPr>
                <a:xfrm>
                  <a:off x="4350034" y="4373808"/>
                  <a:ext cx="2362891" cy="523220"/>
                </a:xfrm>
                <a:prstGeom prst="rect">
                  <a:avLst/>
                </a:prstGeom>
                <a:noFill/>
              </p:spPr>
              <p:txBody>
                <a:bodyPr wrap="none" rtlCol="0">
                  <a:spAutoFit/>
                </a:bodyPr>
                <a:lstStyle/>
                <a:p>
                  <a:pPr algn="l" rtl="0"/>
                  <a:r>
                    <a:rPr lang="en-US" sz="2800" dirty="0"/>
                    <a:t>FRET efficiency</a:t>
                  </a:r>
                </a:p>
              </p:txBody>
            </p:sp>
          </p:grpSp>
          <p:sp>
            <p:nvSpPr>
              <p:cNvPr id="24" name="Freeform 23">
                <a:extLst>
                  <a:ext uri="{FF2B5EF4-FFF2-40B4-BE49-F238E27FC236}">
                    <a16:creationId xmlns:a16="http://schemas.microsoft.com/office/drawing/2014/main" id="{B68F372F-DCFC-DA48-9FB7-628B685D0CAC}"/>
                  </a:ext>
                </a:extLst>
              </p:cNvPr>
              <p:cNvSpPr/>
              <p:nvPr/>
            </p:nvSpPr>
            <p:spPr>
              <a:xfrm>
                <a:off x="4234671" y="3757393"/>
                <a:ext cx="660400" cy="457607"/>
              </a:xfrm>
              <a:custGeom>
                <a:avLst/>
                <a:gdLst>
                  <a:gd name="connsiteX0" fmla="*/ 0 w 660400"/>
                  <a:gd name="connsiteY0" fmla="*/ 457607 h 457607"/>
                  <a:gd name="connsiteX1" fmla="*/ 88900 w 660400"/>
                  <a:gd name="connsiteY1" fmla="*/ 267107 h 457607"/>
                  <a:gd name="connsiteX2" fmla="*/ 279400 w 660400"/>
                  <a:gd name="connsiteY2" fmla="*/ 330607 h 457607"/>
                  <a:gd name="connsiteX3" fmla="*/ 330200 w 660400"/>
                  <a:gd name="connsiteY3" fmla="*/ 114707 h 457607"/>
                  <a:gd name="connsiteX4" fmla="*/ 520700 w 660400"/>
                  <a:gd name="connsiteY4" fmla="*/ 165507 h 457607"/>
                  <a:gd name="connsiteX5" fmla="*/ 596900 w 660400"/>
                  <a:gd name="connsiteY5" fmla="*/ 25807 h 457607"/>
                  <a:gd name="connsiteX6" fmla="*/ 660400 w 660400"/>
                  <a:gd name="connsiteY6" fmla="*/ 407 h 45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457607">
                    <a:moveTo>
                      <a:pt x="0" y="457607"/>
                    </a:moveTo>
                    <a:cubicBezTo>
                      <a:pt x="21166" y="372940"/>
                      <a:pt x="42333" y="288274"/>
                      <a:pt x="88900" y="267107"/>
                    </a:cubicBezTo>
                    <a:cubicBezTo>
                      <a:pt x="135467" y="245940"/>
                      <a:pt x="239183" y="356007"/>
                      <a:pt x="279400" y="330607"/>
                    </a:cubicBezTo>
                    <a:cubicBezTo>
                      <a:pt x="319617" y="305207"/>
                      <a:pt x="289983" y="142224"/>
                      <a:pt x="330200" y="114707"/>
                    </a:cubicBezTo>
                    <a:cubicBezTo>
                      <a:pt x="370417" y="87190"/>
                      <a:pt x="476250" y="180324"/>
                      <a:pt x="520700" y="165507"/>
                    </a:cubicBezTo>
                    <a:cubicBezTo>
                      <a:pt x="565150" y="150690"/>
                      <a:pt x="573617" y="53324"/>
                      <a:pt x="596900" y="25807"/>
                    </a:cubicBezTo>
                    <a:cubicBezTo>
                      <a:pt x="620183" y="-1710"/>
                      <a:pt x="640291" y="-652"/>
                      <a:pt x="660400" y="407"/>
                    </a:cubicBezTo>
                  </a:path>
                </a:pathLst>
              </a:custGeom>
              <a:noFill/>
              <a:ln w="19050">
                <a:solidFill>
                  <a:srgbClr val="00D867"/>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reeform 24">
                <a:extLst>
                  <a:ext uri="{FF2B5EF4-FFF2-40B4-BE49-F238E27FC236}">
                    <a16:creationId xmlns:a16="http://schemas.microsoft.com/office/drawing/2014/main" id="{F50EC91D-EC96-C341-BD7B-80DF49515901}"/>
                  </a:ext>
                </a:extLst>
              </p:cNvPr>
              <p:cNvSpPr/>
              <p:nvPr/>
            </p:nvSpPr>
            <p:spPr>
              <a:xfrm>
                <a:off x="4234671" y="3186871"/>
                <a:ext cx="660400" cy="457607"/>
              </a:xfrm>
              <a:custGeom>
                <a:avLst/>
                <a:gdLst>
                  <a:gd name="connsiteX0" fmla="*/ 0 w 660400"/>
                  <a:gd name="connsiteY0" fmla="*/ 457607 h 457607"/>
                  <a:gd name="connsiteX1" fmla="*/ 88900 w 660400"/>
                  <a:gd name="connsiteY1" fmla="*/ 267107 h 457607"/>
                  <a:gd name="connsiteX2" fmla="*/ 279400 w 660400"/>
                  <a:gd name="connsiteY2" fmla="*/ 330607 h 457607"/>
                  <a:gd name="connsiteX3" fmla="*/ 330200 w 660400"/>
                  <a:gd name="connsiteY3" fmla="*/ 114707 h 457607"/>
                  <a:gd name="connsiteX4" fmla="*/ 520700 w 660400"/>
                  <a:gd name="connsiteY4" fmla="*/ 165507 h 457607"/>
                  <a:gd name="connsiteX5" fmla="*/ 596900 w 660400"/>
                  <a:gd name="connsiteY5" fmla="*/ 25807 h 457607"/>
                  <a:gd name="connsiteX6" fmla="*/ 660400 w 660400"/>
                  <a:gd name="connsiteY6" fmla="*/ 407 h 45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457607">
                    <a:moveTo>
                      <a:pt x="0" y="457607"/>
                    </a:moveTo>
                    <a:cubicBezTo>
                      <a:pt x="21166" y="372940"/>
                      <a:pt x="42333" y="288274"/>
                      <a:pt x="88900" y="267107"/>
                    </a:cubicBezTo>
                    <a:cubicBezTo>
                      <a:pt x="135467" y="245940"/>
                      <a:pt x="239183" y="356007"/>
                      <a:pt x="279400" y="330607"/>
                    </a:cubicBezTo>
                    <a:cubicBezTo>
                      <a:pt x="319617" y="305207"/>
                      <a:pt x="289983" y="142224"/>
                      <a:pt x="330200" y="114707"/>
                    </a:cubicBezTo>
                    <a:cubicBezTo>
                      <a:pt x="370417" y="87190"/>
                      <a:pt x="476250" y="180324"/>
                      <a:pt x="520700" y="165507"/>
                    </a:cubicBezTo>
                    <a:cubicBezTo>
                      <a:pt x="565150" y="150690"/>
                      <a:pt x="573617" y="53324"/>
                      <a:pt x="596900" y="25807"/>
                    </a:cubicBezTo>
                    <a:cubicBezTo>
                      <a:pt x="620183" y="-1710"/>
                      <a:pt x="640291" y="-652"/>
                      <a:pt x="660400" y="407"/>
                    </a:cubicBezTo>
                  </a:path>
                </a:pathLst>
              </a:custGeom>
              <a:noFill/>
              <a:ln w="19050">
                <a:solidFill>
                  <a:srgbClr val="00D867"/>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8" name="TextBox 27">
              <a:extLst>
                <a:ext uri="{FF2B5EF4-FFF2-40B4-BE49-F238E27FC236}">
                  <a16:creationId xmlns:a16="http://schemas.microsoft.com/office/drawing/2014/main" id="{4D7D7095-6841-B64E-A29D-5378D8474C84}"/>
                </a:ext>
              </a:extLst>
            </p:cNvPr>
            <p:cNvSpPr txBox="1"/>
            <p:nvPr/>
          </p:nvSpPr>
          <p:spPr>
            <a:xfrm>
              <a:off x="7759141" y="6271742"/>
              <a:ext cx="569387" cy="276999"/>
            </a:xfrm>
            <a:prstGeom prst="rect">
              <a:avLst/>
            </a:prstGeom>
            <a:noFill/>
          </p:spPr>
          <p:txBody>
            <a:bodyPr wrap="none" rtlCol="0">
              <a:spAutoFit/>
            </a:bodyPr>
            <a:lstStyle/>
            <a:p>
              <a:pPr algn="l" rtl="0"/>
              <a:r>
                <a:rPr lang="en-US" sz="1200" dirty="0"/>
                <a:t>r [nm]</a:t>
              </a:r>
            </a:p>
          </p:txBody>
        </p:sp>
      </p:grpSp>
    </p:spTree>
    <p:extLst>
      <p:ext uri="{BB962C8B-B14F-4D97-AF65-F5344CB8AC3E}">
        <p14:creationId xmlns:p14="http://schemas.microsoft.com/office/powerpoint/2010/main" val="8485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A16EC-AAF9-B249-902E-5CD24810A39D}"/>
              </a:ext>
            </a:extLst>
          </p:cNvPr>
          <p:cNvPicPr>
            <a:picLocks noChangeAspect="1"/>
          </p:cNvPicPr>
          <p:nvPr/>
        </p:nvPicPr>
        <p:blipFill>
          <a:blip r:embed="rId3"/>
          <a:stretch>
            <a:fillRect/>
          </a:stretch>
        </p:blipFill>
        <p:spPr>
          <a:xfrm>
            <a:off x="4499992" y="4365106"/>
            <a:ext cx="3055888" cy="1036137"/>
          </a:xfrm>
          <a:prstGeom prst="rect">
            <a:avLst/>
          </a:prstGeom>
        </p:spPr>
      </p:pic>
      <p:sp>
        <p:nvSpPr>
          <p:cNvPr id="2" name="Title 1">
            <a:extLst>
              <a:ext uri="{FF2B5EF4-FFF2-40B4-BE49-F238E27FC236}">
                <a16:creationId xmlns:a16="http://schemas.microsoft.com/office/drawing/2014/main" id="{4727B084-793D-CA4E-AB96-9BD795DD584E}"/>
              </a:ext>
            </a:extLst>
          </p:cNvPr>
          <p:cNvSpPr>
            <a:spLocks noGrp="1"/>
          </p:cNvSpPr>
          <p:nvPr>
            <p:ph type="title"/>
          </p:nvPr>
        </p:nvSpPr>
        <p:spPr/>
        <p:txBody>
          <a:bodyPr/>
          <a:lstStyle/>
          <a:p>
            <a:r>
              <a:rPr lang="en-US" dirty="0"/>
              <a:t>What are we after?</a:t>
            </a:r>
          </a:p>
        </p:txBody>
      </p:sp>
      <p:sp>
        <p:nvSpPr>
          <p:cNvPr id="8" name="Content Placeholder 7">
            <a:extLst>
              <a:ext uri="{FF2B5EF4-FFF2-40B4-BE49-F238E27FC236}">
                <a16:creationId xmlns:a16="http://schemas.microsoft.com/office/drawing/2014/main" id="{72B0F7DA-F9B0-474E-808F-943B81FDE2CA}"/>
              </a:ext>
            </a:extLst>
          </p:cNvPr>
          <p:cNvSpPr>
            <a:spLocks noGrp="1"/>
          </p:cNvSpPr>
          <p:nvPr>
            <p:ph idx="1"/>
          </p:nvPr>
        </p:nvSpPr>
        <p:spPr>
          <a:xfrm>
            <a:off x="467544" y="1825625"/>
            <a:ext cx="7886700" cy="4351338"/>
          </a:xfrm>
        </p:spPr>
        <p:txBody>
          <a:bodyPr>
            <a:normAutofit lnSpcReduction="10000"/>
          </a:bodyPr>
          <a:lstStyle/>
          <a:p>
            <a:pPr>
              <a:buClr>
                <a:srgbClr val="00D867"/>
              </a:buClr>
              <a:buFont typeface="Wingdings" pitchFamily="2" charset="2"/>
              <a:buChar char="ü"/>
            </a:pPr>
            <a:r>
              <a:rPr lang="en-US" dirty="0"/>
              <a:t>High throughput (wide FOV)</a:t>
            </a:r>
          </a:p>
          <a:p>
            <a:pPr>
              <a:buClr>
                <a:srgbClr val="00D867"/>
              </a:buClr>
              <a:buFont typeface="Wingdings" pitchFamily="2" charset="2"/>
              <a:buChar char="ü"/>
            </a:pPr>
            <a:endParaRPr lang="en-US" dirty="0"/>
          </a:p>
          <a:p>
            <a:pPr>
              <a:buClr>
                <a:srgbClr val="00D867"/>
              </a:buClr>
              <a:buFont typeface="Wingdings" pitchFamily="2" charset="2"/>
              <a:buChar char="ü"/>
            </a:pPr>
            <a:r>
              <a:rPr lang="en-US" dirty="0"/>
              <a:t>As many colors as possible</a:t>
            </a:r>
          </a:p>
          <a:p>
            <a:pPr>
              <a:buClr>
                <a:srgbClr val="00D867"/>
              </a:buClr>
              <a:buFont typeface="Wingdings" pitchFamily="2" charset="2"/>
              <a:buChar char="ü"/>
            </a:pPr>
            <a:endParaRPr lang="en-US" dirty="0"/>
          </a:p>
          <a:p>
            <a:pPr>
              <a:buClr>
                <a:srgbClr val="00D867"/>
              </a:buClr>
              <a:buFont typeface="Wingdings" pitchFamily="2" charset="2"/>
              <a:buChar char="ü"/>
            </a:pPr>
            <a:r>
              <a:rPr lang="en-US" dirty="0"/>
              <a:t>Simultaneous acquisition of all colors</a:t>
            </a:r>
          </a:p>
          <a:p>
            <a:pPr>
              <a:buClr>
                <a:srgbClr val="00D867"/>
              </a:buClr>
              <a:buFont typeface="Wingdings" pitchFamily="2" charset="2"/>
              <a:buChar char="ü"/>
            </a:pPr>
            <a:endParaRPr lang="en-US" dirty="0"/>
          </a:p>
          <a:p>
            <a:pPr>
              <a:buClr>
                <a:srgbClr val="00D867"/>
              </a:buClr>
              <a:buFont typeface="Wingdings" pitchFamily="2" charset="2"/>
              <a:buChar char="ü"/>
            </a:pPr>
            <a:r>
              <a:rPr lang="en-US" dirty="0"/>
              <a:t>Simple to assemble and align</a:t>
            </a:r>
          </a:p>
          <a:p>
            <a:pPr>
              <a:buClr>
                <a:srgbClr val="00D867"/>
              </a:buClr>
              <a:buFont typeface="Wingdings" pitchFamily="2" charset="2"/>
              <a:buChar char="ü"/>
            </a:pPr>
            <a:endParaRPr lang="en-US" dirty="0"/>
          </a:p>
          <a:p>
            <a:pPr>
              <a:buClr>
                <a:srgbClr val="00D867"/>
              </a:buClr>
              <a:buFont typeface="Wingdings" pitchFamily="2" charset="2"/>
              <a:buChar char="ü"/>
            </a:pPr>
            <a:r>
              <a:rPr lang="en-US" dirty="0"/>
              <a:t>Single molecule sensitivity</a:t>
            </a:r>
          </a:p>
        </p:txBody>
      </p:sp>
      <p:pic>
        <p:nvPicPr>
          <p:cNvPr id="3" name="Picture 2">
            <a:extLst>
              <a:ext uri="{FF2B5EF4-FFF2-40B4-BE49-F238E27FC236}">
                <a16:creationId xmlns:a16="http://schemas.microsoft.com/office/drawing/2014/main" id="{D3AF426A-79D8-BF4F-AEAE-63D42476E754}"/>
              </a:ext>
            </a:extLst>
          </p:cNvPr>
          <p:cNvPicPr>
            <a:picLocks noChangeAspect="1"/>
          </p:cNvPicPr>
          <p:nvPr/>
        </p:nvPicPr>
        <p:blipFill>
          <a:blip r:embed="rId4"/>
          <a:stretch>
            <a:fillRect/>
          </a:stretch>
        </p:blipFill>
        <p:spPr>
          <a:xfrm>
            <a:off x="5184069" y="2601348"/>
            <a:ext cx="3636405" cy="693521"/>
          </a:xfrm>
          <a:prstGeom prst="rect">
            <a:avLst/>
          </a:prstGeom>
        </p:spPr>
      </p:pic>
      <p:pic>
        <p:nvPicPr>
          <p:cNvPr id="6" name="Picture 5">
            <a:extLst>
              <a:ext uri="{FF2B5EF4-FFF2-40B4-BE49-F238E27FC236}">
                <a16:creationId xmlns:a16="http://schemas.microsoft.com/office/drawing/2014/main" id="{F16CC3EE-602A-0743-9683-13B077685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3400527"/>
            <a:ext cx="2797886" cy="1040813"/>
          </a:xfrm>
          <a:prstGeom prst="rect">
            <a:avLst/>
          </a:prstGeom>
        </p:spPr>
      </p:pic>
      <p:pic>
        <p:nvPicPr>
          <p:cNvPr id="7" name="Picture 6">
            <a:extLst>
              <a:ext uri="{FF2B5EF4-FFF2-40B4-BE49-F238E27FC236}">
                <a16:creationId xmlns:a16="http://schemas.microsoft.com/office/drawing/2014/main" id="{93B59C3B-F72D-8841-9C24-B21F126C9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6" y="1239119"/>
            <a:ext cx="2371327" cy="1284469"/>
          </a:xfrm>
          <a:prstGeom prst="rect">
            <a:avLst/>
          </a:prstGeom>
        </p:spPr>
      </p:pic>
      <p:pic>
        <p:nvPicPr>
          <p:cNvPr id="24" name="Picture 23">
            <a:extLst>
              <a:ext uri="{FF2B5EF4-FFF2-40B4-BE49-F238E27FC236}">
                <a16:creationId xmlns:a16="http://schemas.microsoft.com/office/drawing/2014/main" id="{464B696F-F154-024E-99EA-0ADE83F21EE3}"/>
              </a:ext>
            </a:extLst>
          </p:cNvPr>
          <p:cNvPicPr>
            <a:picLocks noChangeAspect="1"/>
          </p:cNvPicPr>
          <p:nvPr/>
        </p:nvPicPr>
        <p:blipFill rotWithShape="1">
          <a:blip r:embed="rId7"/>
          <a:srcRect l="12541" t="17250" r="32973" b="11109"/>
          <a:stretch/>
        </p:blipFill>
        <p:spPr>
          <a:xfrm>
            <a:off x="7143517" y="5179644"/>
            <a:ext cx="1401086" cy="1532438"/>
          </a:xfrm>
          <a:prstGeom prst="rect">
            <a:avLst/>
          </a:prstGeom>
        </p:spPr>
      </p:pic>
    </p:spTree>
    <p:extLst>
      <p:ext uri="{BB962C8B-B14F-4D97-AF65-F5344CB8AC3E}">
        <p14:creationId xmlns:p14="http://schemas.microsoft.com/office/powerpoint/2010/main" val="144733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94AB-9A17-AE45-9479-60E29F2B5707}"/>
              </a:ext>
            </a:extLst>
          </p:cNvPr>
          <p:cNvSpPr>
            <a:spLocks noGrp="1"/>
          </p:cNvSpPr>
          <p:nvPr>
            <p:ph type="title"/>
          </p:nvPr>
        </p:nvSpPr>
        <p:spPr>
          <a:xfrm>
            <a:off x="683568" y="159223"/>
            <a:ext cx="7848872" cy="1325563"/>
          </a:xfrm>
        </p:spPr>
        <p:txBody>
          <a:bodyPr/>
          <a:lstStyle/>
          <a:p>
            <a:r>
              <a:rPr lang="en-US" dirty="0"/>
              <a:t>Resolving two shades of green</a:t>
            </a:r>
          </a:p>
        </p:txBody>
      </p:sp>
      <p:pic>
        <p:nvPicPr>
          <p:cNvPr id="7" name="Picture 6">
            <a:extLst>
              <a:ext uri="{FF2B5EF4-FFF2-40B4-BE49-F238E27FC236}">
                <a16:creationId xmlns:a16="http://schemas.microsoft.com/office/drawing/2014/main" id="{54DD678A-86F7-E241-BC8F-4783D3CF1A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59633" y="1284880"/>
            <a:ext cx="6178440" cy="5420765"/>
          </a:xfrm>
          <a:prstGeom prst="rect">
            <a:avLst/>
          </a:prstGeom>
        </p:spPr>
      </p:pic>
      <p:sp>
        <p:nvSpPr>
          <p:cNvPr id="5" name="TextBox 4">
            <a:extLst>
              <a:ext uri="{FF2B5EF4-FFF2-40B4-BE49-F238E27FC236}">
                <a16:creationId xmlns:a16="http://schemas.microsoft.com/office/drawing/2014/main" id="{452B5A1A-E016-C447-A679-29083358F0BF}"/>
              </a:ext>
            </a:extLst>
          </p:cNvPr>
          <p:cNvSpPr txBox="1"/>
          <p:nvPr/>
        </p:nvSpPr>
        <p:spPr>
          <a:xfrm>
            <a:off x="2637" y="6475890"/>
            <a:ext cx="3734036" cy="369332"/>
          </a:xfrm>
          <a:prstGeom prst="rect">
            <a:avLst/>
          </a:prstGeom>
          <a:noFill/>
        </p:spPr>
        <p:txBody>
          <a:bodyPr wrap="none" rtlCol="0">
            <a:spAutoFit/>
          </a:bodyPr>
          <a:lstStyle/>
          <a:p>
            <a:pPr algn="l" rtl="0"/>
            <a:r>
              <a:rPr lang="en-US" dirty="0"/>
              <a:t>In collaboration with the </a:t>
            </a:r>
            <a:r>
              <a:rPr lang="en-US" dirty="0" err="1"/>
              <a:t>Shomron</a:t>
            </a:r>
            <a:r>
              <a:rPr lang="en-US" dirty="0"/>
              <a:t> lab</a:t>
            </a:r>
          </a:p>
        </p:txBody>
      </p:sp>
    </p:spTree>
    <p:extLst>
      <p:ext uri="{BB962C8B-B14F-4D97-AF65-F5344CB8AC3E}">
        <p14:creationId xmlns:p14="http://schemas.microsoft.com/office/powerpoint/2010/main" val="2021082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426A-19FE-584B-97B8-7C9C30872922}"/>
              </a:ext>
            </a:extLst>
          </p:cNvPr>
          <p:cNvSpPr>
            <a:spLocks noGrp="1"/>
          </p:cNvSpPr>
          <p:nvPr>
            <p:ph type="title"/>
          </p:nvPr>
        </p:nvSpPr>
        <p:spPr>
          <a:xfrm>
            <a:off x="311638" y="332656"/>
            <a:ext cx="7500722" cy="994172"/>
          </a:xfrm>
        </p:spPr>
        <p:txBody>
          <a:bodyPr>
            <a:normAutofit fontScale="90000"/>
          </a:bodyPr>
          <a:lstStyle/>
          <a:p>
            <a:r>
              <a:rPr lang="en-US" dirty="0"/>
              <a:t>Alternating Laser Excitation (ALEX)</a:t>
            </a:r>
          </a:p>
        </p:txBody>
      </p:sp>
      <p:pic>
        <p:nvPicPr>
          <p:cNvPr id="5" name="Picture 4">
            <a:extLst>
              <a:ext uri="{FF2B5EF4-FFF2-40B4-BE49-F238E27FC236}">
                <a16:creationId xmlns:a16="http://schemas.microsoft.com/office/drawing/2014/main" id="{6A8CB5AB-E04A-A548-BFB0-24FB303C19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9149" y="4327186"/>
            <a:ext cx="2620366" cy="1793389"/>
          </a:xfrm>
          <a:prstGeom prst="rect">
            <a:avLst/>
          </a:prstGeom>
        </p:spPr>
      </p:pic>
      <p:sp>
        <p:nvSpPr>
          <p:cNvPr id="3" name="Rectangle 2">
            <a:extLst>
              <a:ext uri="{FF2B5EF4-FFF2-40B4-BE49-F238E27FC236}">
                <a16:creationId xmlns:a16="http://schemas.microsoft.com/office/drawing/2014/main" id="{A5DA29F4-713E-014F-B548-41428ACF257A}"/>
              </a:ext>
            </a:extLst>
          </p:cNvPr>
          <p:cNvSpPr/>
          <p:nvPr/>
        </p:nvSpPr>
        <p:spPr>
          <a:xfrm>
            <a:off x="167624" y="3769857"/>
            <a:ext cx="8930999" cy="369332"/>
          </a:xfrm>
          <a:prstGeom prst="rect">
            <a:avLst/>
          </a:prstGeom>
        </p:spPr>
        <p:txBody>
          <a:bodyPr wrap="square">
            <a:spAutoFit/>
          </a:bodyPr>
          <a:lstStyle/>
          <a:p>
            <a:pPr algn="l" rtl="0"/>
            <a:r>
              <a:rPr lang="en-US" dirty="0" err="1"/>
              <a:t>Hohlbein</a:t>
            </a:r>
            <a:r>
              <a:rPr lang="en-US" dirty="0"/>
              <a:t>, J., Craggs, T. D. &amp; Cordes, T., Chem. Soc. Rev. 43, 1156–1171 (2014).</a:t>
            </a:r>
          </a:p>
        </p:txBody>
      </p:sp>
      <p:pic>
        <p:nvPicPr>
          <p:cNvPr id="4" name="Picture 3">
            <a:extLst>
              <a:ext uri="{FF2B5EF4-FFF2-40B4-BE49-F238E27FC236}">
                <a16:creationId xmlns:a16="http://schemas.microsoft.com/office/drawing/2014/main" id="{3E507B0C-B39B-674F-BF7A-597BD663B21D}"/>
              </a:ext>
            </a:extLst>
          </p:cNvPr>
          <p:cNvPicPr>
            <a:picLocks noChangeAspect="1"/>
          </p:cNvPicPr>
          <p:nvPr/>
        </p:nvPicPr>
        <p:blipFill>
          <a:blip r:embed="rId4"/>
          <a:stretch>
            <a:fillRect/>
          </a:stretch>
        </p:blipFill>
        <p:spPr>
          <a:xfrm>
            <a:off x="4633121" y="4074528"/>
            <a:ext cx="2476500" cy="2298700"/>
          </a:xfrm>
          <a:prstGeom prst="rect">
            <a:avLst/>
          </a:prstGeom>
        </p:spPr>
      </p:pic>
      <p:pic>
        <p:nvPicPr>
          <p:cNvPr id="6" name="Picture 5">
            <a:extLst>
              <a:ext uri="{FF2B5EF4-FFF2-40B4-BE49-F238E27FC236}">
                <a16:creationId xmlns:a16="http://schemas.microsoft.com/office/drawing/2014/main" id="{D4DD36E0-7CCF-8C40-8119-752B3F19AEAE}"/>
              </a:ext>
            </a:extLst>
          </p:cNvPr>
          <p:cNvPicPr>
            <a:picLocks noChangeAspect="1"/>
          </p:cNvPicPr>
          <p:nvPr/>
        </p:nvPicPr>
        <p:blipFill>
          <a:blip r:embed="rId5"/>
          <a:stretch>
            <a:fillRect/>
          </a:stretch>
        </p:blipFill>
        <p:spPr>
          <a:xfrm>
            <a:off x="1276080" y="1211069"/>
            <a:ext cx="6714085" cy="2558788"/>
          </a:xfrm>
          <a:prstGeom prst="rect">
            <a:avLst/>
          </a:prstGeom>
        </p:spPr>
      </p:pic>
      <p:sp>
        <p:nvSpPr>
          <p:cNvPr id="16" name="Right Arrow 15">
            <a:extLst>
              <a:ext uri="{FF2B5EF4-FFF2-40B4-BE49-F238E27FC236}">
                <a16:creationId xmlns:a16="http://schemas.microsoft.com/office/drawing/2014/main" id="{B3AF2EDF-FE24-3C42-8ACC-FA376F7B6E04}"/>
              </a:ext>
            </a:extLst>
          </p:cNvPr>
          <p:cNvSpPr/>
          <p:nvPr/>
        </p:nvSpPr>
        <p:spPr>
          <a:xfrm>
            <a:off x="3615130" y="5089656"/>
            <a:ext cx="714846" cy="333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Rectangle 16">
            <a:extLst>
              <a:ext uri="{FF2B5EF4-FFF2-40B4-BE49-F238E27FC236}">
                <a16:creationId xmlns:a16="http://schemas.microsoft.com/office/drawing/2014/main" id="{3A806616-C02E-974E-BC59-538235F77182}"/>
              </a:ext>
            </a:extLst>
          </p:cNvPr>
          <p:cNvSpPr/>
          <p:nvPr/>
        </p:nvSpPr>
        <p:spPr>
          <a:xfrm>
            <a:off x="4454181" y="6488147"/>
            <a:ext cx="7758608" cy="369332"/>
          </a:xfrm>
          <a:prstGeom prst="rect">
            <a:avLst/>
          </a:prstGeom>
        </p:spPr>
        <p:txBody>
          <a:bodyPr wrap="square">
            <a:spAutoFit/>
          </a:bodyPr>
          <a:lstStyle/>
          <a:p>
            <a:pPr algn="l" rtl="0"/>
            <a:r>
              <a:rPr lang="en-US" dirty="0"/>
              <a:t>Lee, N. K. et al., </a:t>
            </a:r>
            <a:r>
              <a:rPr lang="en-US" dirty="0" err="1"/>
              <a:t>Biophys</a:t>
            </a:r>
            <a:r>
              <a:rPr lang="en-US" dirty="0"/>
              <a:t>. J. 88, 2939–2953 (2005).</a:t>
            </a:r>
          </a:p>
        </p:txBody>
      </p:sp>
      <p:sp>
        <p:nvSpPr>
          <p:cNvPr id="18" name="TextBox 17">
            <a:extLst>
              <a:ext uri="{FF2B5EF4-FFF2-40B4-BE49-F238E27FC236}">
                <a16:creationId xmlns:a16="http://schemas.microsoft.com/office/drawing/2014/main" id="{3846E9D7-FFCB-C64B-8B83-D784E52B0A91}"/>
              </a:ext>
            </a:extLst>
          </p:cNvPr>
          <p:cNvSpPr txBox="1"/>
          <p:nvPr/>
        </p:nvSpPr>
        <p:spPr>
          <a:xfrm>
            <a:off x="-3246" y="6488668"/>
            <a:ext cx="3499484" cy="369332"/>
          </a:xfrm>
          <a:prstGeom prst="rect">
            <a:avLst/>
          </a:prstGeom>
          <a:noFill/>
        </p:spPr>
        <p:txBody>
          <a:bodyPr wrap="none" rtlCol="0">
            <a:spAutoFit/>
          </a:bodyPr>
          <a:lstStyle/>
          <a:p>
            <a:pPr algn="l" rtl="0"/>
            <a:r>
              <a:rPr lang="en-US" dirty="0"/>
              <a:t>In collaboration with the Craggs lab</a:t>
            </a:r>
          </a:p>
        </p:txBody>
      </p:sp>
    </p:spTree>
    <p:extLst>
      <p:ext uri="{BB962C8B-B14F-4D97-AF65-F5344CB8AC3E}">
        <p14:creationId xmlns:p14="http://schemas.microsoft.com/office/powerpoint/2010/main" val="282428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799" y="43223"/>
            <a:ext cx="9161799" cy="1325563"/>
          </a:xfrm>
        </p:spPr>
        <p:txBody>
          <a:bodyPr/>
          <a:lstStyle/>
          <a:p>
            <a:pPr algn="ctr"/>
            <a:r>
              <a:rPr lang="en-US" dirty="0"/>
              <a:t>Optical schemes for color detection</a:t>
            </a:r>
          </a:p>
        </p:txBody>
      </p:sp>
      <p:grpSp>
        <p:nvGrpSpPr>
          <p:cNvPr id="56" name="Group 55">
            <a:extLst>
              <a:ext uri="{FF2B5EF4-FFF2-40B4-BE49-F238E27FC236}">
                <a16:creationId xmlns:a16="http://schemas.microsoft.com/office/drawing/2014/main" id="{1FD756A2-2AC8-CB48-8963-A0A2F0B82A17}"/>
              </a:ext>
            </a:extLst>
          </p:cNvPr>
          <p:cNvGrpSpPr/>
          <p:nvPr/>
        </p:nvGrpSpPr>
        <p:grpSpPr>
          <a:xfrm>
            <a:off x="3203850" y="3861048"/>
            <a:ext cx="2728207" cy="523220"/>
            <a:chOff x="3203848" y="4255620"/>
            <a:chExt cx="2728207" cy="523220"/>
          </a:xfrm>
        </p:grpSpPr>
        <p:sp>
          <p:nvSpPr>
            <p:cNvPr id="31" name="TextBox 30">
              <a:extLst>
                <a:ext uri="{FF2B5EF4-FFF2-40B4-BE49-F238E27FC236}">
                  <a16:creationId xmlns:a16="http://schemas.microsoft.com/office/drawing/2014/main" id="{1F8C8999-8015-884C-BE5D-44F3E4154538}"/>
                </a:ext>
              </a:extLst>
            </p:cNvPr>
            <p:cNvSpPr txBox="1"/>
            <p:nvPr/>
          </p:nvSpPr>
          <p:spPr>
            <a:xfrm>
              <a:off x="3355067" y="4255620"/>
              <a:ext cx="2576988" cy="523220"/>
            </a:xfrm>
            <a:prstGeom prst="rect">
              <a:avLst/>
            </a:prstGeom>
            <a:noFill/>
          </p:spPr>
          <p:txBody>
            <a:bodyPr wrap="none" rtlCol="0">
              <a:spAutoFit/>
            </a:bodyPr>
            <a:lstStyle/>
            <a:p>
              <a:pPr algn="l" rtl="0"/>
              <a:r>
                <a:rPr lang="en-US" sz="2800" dirty="0"/>
                <a:t>Pros  vs.     Cons </a:t>
              </a:r>
            </a:p>
          </p:txBody>
        </p:sp>
        <p:pic>
          <p:nvPicPr>
            <p:cNvPr id="33" name="Picture 32">
              <a:extLst>
                <a:ext uri="{FF2B5EF4-FFF2-40B4-BE49-F238E27FC236}">
                  <a16:creationId xmlns:a16="http://schemas.microsoft.com/office/drawing/2014/main" id="{06A653E7-50E7-A44D-B938-AD8849D1B1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848" y="4399636"/>
              <a:ext cx="244380" cy="254670"/>
            </a:xfrm>
            <a:prstGeom prst="rect">
              <a:avLst/>
            </a:prstGeom>
          </p:spPr>
        </p:pic>
        <p:pic>
          <p:nvPicPr>
            <p:cNvPr id="39" name="Picture 38">
              <a:extLst>
                <a:ext uri="{FF2B5EF4-FFF2-40B4-BE49-F238E27FC236}">
                  <a16:creationId xmlns:a16="http://schemas.microsoft.com/office/drawing/2014/main" id="{1ED58DF3-065F-3E4D-8C8C-F1EC7D0EFD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45" b="96533" l="10000" r="90000"/>
                      </a14:imgEffect>
                    </a14:imgLayer>
                  </a14:imgProps>
                </a:ext>
                <a:ext uri="{28A0092B-C50C-407E-A947-70E740481C1C}">
                  <a14:useLocalDpi xmlns:a14="http://schemas.microsoft.com/office/drawing/2010/main"/>
                </a:ext>
              </a:extLst>
            </a:blip>
            <a:stretch>
              <a:fillRect/>
            </a:stretch>
          </p:blipFill>
          <p:spPr>
            <a:xfrm>
              <a:off x="4644008" y="4377598"/>
              <a:ext cx="463973" cy="310070"/>
            </a:xfrm>
            <a:prstGeom prst="rect">
              <a:avLst/>
            </a:prstGeom>
          </p:spPr>
        </p:pic>
      </p:grp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8F4A8D0C-152F-E94A-AA6F-6CDFFAF1DD6B}"/>
                  </a:ext>
                </a:extLst>
              </p:cNvPr>
              <p:cNvGraphicFramePr>
                <a:graphicFrameLocks noGrp="1"/>
              </p:cNvGraphicFramePr>
              <p:nvPr>
                <p:extLst>
                  <p:ext uri="{D42A27DB-BD31-4B8C-83A1-F6EECF244321}">
                    <p14:modId xmlns:p14="http://schemas.microsoft.com/office/powerpoint/2010/main" val="1396253379"/>
                  </p:ext>
                </p:extLst>
              </p:nvPr>
            </p:nvGraphicFramePr>
            <p:xfrm>
              <a:off x="170112" y="4341738"/>
              <a:ext cx="8794376" cy="2499360"/>
            </p:xfrm>
            <a:graphic>
              <a:graphicData uri="http://schemas.openxmlformats.org/drawingml/2006/table">
                <a:tbl>
                  <a:tblPr firstRow="1" bandRow="1">
                    <a:tableStyleId>{2D5ABB26-0587-4C30-8999-92F81FD0307C}</a:tableStyleId>
                  </a:tblPr>
                  <a:tblGrid>
                    <a:gridCol w="1878897">
                      <a:extLst>
                        <a:ext uri="{9D8B030D-6E8A-4147-A177-3AD203B41FA5}">
                          <a16:colId xmlns:a16="http://schemas.microsoft.com/office/drawing/2014/main" val="837623314"/>
                        </a:ext>
                      </a:extLst>
                    </a:gridCol>
                    <a:gridCol w="2015710">
                      <a:extLst>
                        <a:ext uri="{9D8B030D-6E8A-4147-A177-3AD203B41FA5}">
                          <a16:colId xmlns:a16="http://schemas.microsoft.com/office/drawing/2014/main" val="3164924922"/>
                        </a:ext>
                      </a:extLst>
                    </a:gridCol>
                    <a:gridCol w="2444797">
                      <a:extLst>
                        <a:ext uri="{9D8B030D-6E8A-4147-A177-3AD203B41FA5}">
                          <a16:colId xmlns:a16="http://schemas.microsoft.com/office/drawing/2014/main" val="1562356683"/>
                        </a:ext>
                      </a:extLst>
                    </a:gridCol>
                    <a:gridCol w="2454972">
                      <a:extLst>
                        <a:ext uri="{9D8B030D-6E8A-4147-A177-3AD203B41FA5}">
                          <a16:colId xmlns:a16="http://schemas.microsoft.com/office/drawing/2014/main" val="160485322"/>
                        </a:ext>
                      </a:extLst>
                    </a:gridCol>
                  </a:tblGrid>
                  <a:tr h="178401">
                    <a:tc>
                      <a:txBody>
                        <a:bodyPr/>
                        <a:lstStyle/>
                        <a:p>
                          <a:pPr algn="ctr"/>
                          <a:r>
                            <a:rPr lang="en-US" sz="1400" b="1" dirty="0"/>
                            <a:t>Scheme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Filter Wheel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Color </a:t>
                          </a:r>
                          <a:r>
                            <a:rPr lang="en-US" sz="1400" b="1" dirty="0" err="1">
                              <a:solidFill>
                                <a:schemeClr val="tx1"/>
                              </a:solidFill>
                            </a:rPr>
                            <a:t>ch.</a:t>
                          </a:r>
                          <a:r>
                            <a:rPr lang="en-US" sz="1400" b="1" dirty="0">
                              <a:solidFill>
                                <a:schemeClr val="tx1"/>
                              </a:solidFill>
                            </a:rPr>
                            <a:t> split-view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t>Spectral split-view</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4992105"/>
                      </a:ext>
                    </a:extLst>
                  </a:tr>
                  <a:tr h="305649">
                    <a:tc>
                      <a:txBody>
                        <a:bodyPr/>
                        <a:lstStyle/>
                        <a:p>
                          <a:pPr algn="ctr"/>
                          <a:r>
                            <a:rPr lang="en-US" sz="1400" b="1" dirty="0"/>
                            <a:t>Field of view (FOV) 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dirty="0">
                              <a:solidFill>
                                <a:srgbClr val="00D867"/>
                              </a:solidFill>
                            </a:rPr>
                            <a:t>✓</a:t>
                          </a:r>
                          <a:r>
                            <a:rPr lang="en-US" sz="1400" b="1" dirty="0">
                              <a:solidFill>
                                <a:srgbClr val="00D867"/>
                              </a:solidFill>
                            </a:rPr>
                            <a:t> </a:t>
                          </a:r>
                          <a:r>
                            <a:rPr lang="en-US" sz="1400" b="0" dirty="0">
                              <a:solidFill>
                                <a:schemeClr val="tx1"/>
                              </a:solidFill>
                            </a:rPr>
                            <a:t>&lt;</a:t>
                          </a:r>
                          <a:r>
                            <a:rPr lang="en-US" sz="1400" dirty="0"/>
                            <a:t>120⨉120 μm²</a:t>
                          </a:r>
                          <a:endParaRPr lang="en-US" sz="1400" b="1" dirty="0">
                            <a:solidFill>
                              <a:srgbClr val="00D867"/>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solidFill>
                                <a:srgbClr val="FF0000"/>
                              </a:solidFill>
                            </a:rPr>
                            <a:t>✘ </a:t>
                          </a:r>
                          <a:r>
                            <a:rPr lang="en-US" sz="1400" dirty="0">
                              <a:solidFill>
                                <a:srgbClr val="FF0000"/>
                              </a:solidFill>
                            </a:rPr>
                            <a:t> </a:t>
                          </a:r>
                          <a:r>
                            <a:rPr lang="en-US" sz="1400" dirty="0"/>
                            <a:t>  &lt;</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1</m:t>
                                  </m:r>
                                  <m:r>
                                    <a:rPr lang="en-US" sz="1400" b="0" i="1" smtClean="0">
                                      <a:latin typeface="Cambria Math" panose="02040503050406030204" pitchFamily="18" charset="0"/>
                                    </a:rPr>
                                    <m:t>0</m:t>
                                  </m:r>
                                  <m:r>
                                    <a:rPr lang="en-US" sz="1400" i="1">
                                      <a:latin typeface="Cambria Math" panose="02040503050406030204" pitchFamily="18" charset="0"/>
                                    </a:rPr>
                                    <m:t>0×</m:t>
                                  </m:r>
                                  <m:r>
                                    <a:rPr lang="en-US" sz="1400" b="0" i="1" smtClean="0">
                                      <a:latin typeface="Cambria Math" panose="02040503050406030204" pitchFamily="18" charset="0"/>
                                    </a:rPr>
                                    <m:t>100</m:t>
                                  </m:r>
                                </m:num>
                                <m:den>
                                  <m:r>
                                    <a:rPr lang="en-US" sz="1400" b="0" i="1" smtClean="0">
                                      <a:latin typeface="Cambria Math" panose="02040503050406030204" pitchFamily="18" charset="0"/>
                                    </a:rPr>
                                    <m:t>#</m:t>
                                  </m:r>
                                  <m:r>
                                    <a:rPr lang="en-US" sz="1400" b="0" i="1" smtClean="0">
                                      <a:latin typeface="Cambria Math" panose="02040503050406030204" pitchFamily="18" charset="0"/>
                                    </a:rPr>
                                    <m:t>𝑐h𝑎𝑛𝑛𝑒𝑙𝑠</m:t>
                                  </m:r>
                                </m:den>
                              </m:f>
                            </m:oMath>
                          </a14:m>
                          <a:r>
                            <a:rPr lang="en-US" sz="1400" dirty="0"/>
                            <a:t> μm²</a:t>
                          </a:r>
                          <a:endParaRPr lang="en-US" sz="1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rPr>
                            <a:t>✘✘</a:t>
                          </a:r>
                          <a:r>
                            <a:rPr lang="en-US" sz="1400" dirty="0">
                              <a:solidFill>
                                <a:srgbClr val="FF0000"/>
                              </a:solidFill>
                            </a:rPr>
                            <a:t>  </a:t>
                          </a:r>
                          <a:r>
                            <a:rPr lang="en-US" sz="1400" dirty="0"/>
                            <a:t>  &lt;</a:t>
                          </a:r>
                          <a14:m>
                            <m:oMath xmlns:m="http://schemas.openxmlformats.org/officeDocument/2006/math">
                              <m:r>
                                <a:rPr lang="en-US" sz="1400" b="0" i="1" smtClean="0">
                                  <a:latin typeface="Cambria Math" panose="02040503050406030204" pitchFamily="18" charset="0"/>
                                </a:rPr>
                                <m:t>20</m:t>
                              </m:r>
                              <m:r>
                                <a:rPr lang="en-US" sz="1400" b="0" i="1" smtClean="0">
                                  <a:latin typeface="Cambria Math" panose="02040503050406030204" pitchFamily="18" charset="0"/>
                                </a:rPr>
                                <m:t>𝑥</m:t>
                              </m:r>
                              <m:r>
                                <a:rPr lang="en-US" sz="1400" b="0" i="1" smtClean="0">
                                  <a:latin typeface="Cambria Math" panose="02040503050406030204" pitchFamily="18" charset="0"/>
                                </a:rPr>
                                <m:t>20</m:t>
                              </m:r>
                            </m:oMath>
                          </a14:m>
                          <a:r>
                            <a:rPr lang="en-US" sz="1400" dirty="0"/>
                            <a:t> μm²</a:t>
                          </a:r>
                          <a:endParaRPr lang="en-US" sz="1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0472104"/>
                      </a:ext>
                    </a:extLst>
                  </a:tr>
                  <a:tr h="219537">
                    <a:tc>
                      <a:txBody>
                        <a:bodyPr/>
                        <a:lstStyle/>
                        <a:p>
                          <a:pPr algn="ctr"/>
                          <a:r>
                            <a:rPr lang="en-US" sz="1400" b="1" dirty="0"/>
                            <a:t>Temporal channel synchronization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 </a:t>
                          </a:r>
                          <a:r>
                            <a:rPr lang="en-US" sz="1400" dirty="0">
                              <a:solidFill>
                                <a:schemeClr val="tx1"/>
                              </a:solidFill>
                            </a:rPr>
                            <a:t>No sync</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3863"/>
                      </a:ext>
                    </a:extLst>
                  </a:tr>
                  <a:tr h="133425">
                    <a:tc>
                      <a:txBody>
                        <a:bodyPr/>
                        <a:lstStyle/>
                        <a:p>
                          <a:pPr algn="ctr"/>
                          <a:r>
                            <a:rPr lang="en-US" sz="1400" b="1" dirty="0"/>
                            <a:t>Complexity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D867"/>
                              </a:solidFill>
                            </a:rPr>
                            <a:t>✓</a:t>
                          </a:r>
                          <a:r>
                            <a:rPr lang="en-US" sz="1400" b="1" dirty="0">
                              <a:solidFill>
                                <a:srgbClr val="00D867"/>
                              </a:solidFill>
                            </a:rPr>
                            <a:t> </a:t>
                          </a:r>
                          <a:r>
                            <a:rPr lang="en-US" sz="1400" dirty="0"/>
                            <a:t>Simple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a:t>
                          </a:r>
                          <a:r>
                            <a:rPr lang="en-US" sz="1400" dirty="0">
                              <a:solidFill>
                                <a:srgbClr val="FF0000"/>
                              </a:solidFill>
                            </a:rPr>
                            <a:t> </a:t>
                          </a:r>
                          <a:r>
                            <a:rPr lang="en-US" sz="1400" dirty="0"/>
                            <a:t>Scales with #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  </a:t>
                          </a:r>
                          <a:r>
                            <a:rPr lang="en-US" sz="1400" dirty="0"/>
                            <a:t>Dispersive element diverts optical axis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3835146"/>
                      </a:ext>
                    </a:extLst>
                  </a:tr>
                  <a:tr h="579120">
                    <a:tc>
                      <a:txBody>
                        <a:bodyPr/>
                        <a:lstStyle/>
                        <a:p>
                          <a:pPr algn="ctr"/>
                          <a:r>
                            <a:rPr lang="en-US" sz="1400" b="1" dirty="0"/>
                            <a:t>Caveats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acquisition time linear to #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Cross –talk between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dirty="0">
                              <a:solidFill>
                                <a:schemeClr val="tx1"/>
                              </a:solidFill>
                            </a:rPr>
                            <a:t>↓↑spectral resolution</a:t>
                          </a:r>
                          <a:br>
                            <a:rPr lang="en-US" sz="1400" dirty="0">
                              <a:solidFill>
                                <a:schemeClr val="tx1"/>
                              </a:solidFill>
                            </a:rPr>
                          </a:br>
                          <a:r>
                            <a:rPr lang="en-US" sz="1400" dirty="0">
                              <a:solidFill>
                                <a:schemeClr val="tx1"/>
                              </a:solidFill>
                            </a:rPr>
                            <a:t>↑↓ SNR + throughput</a:t>
                          </a:r>
                          <a:endParaRPr 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6512282"/>
                      </a:ext>
                    </a:extLst>
                  </a:tr>
                </a:tbl>
              </a:graphicData>
            </a:graphic>
          </p:graphicFrame>
        </mc:Choice>
        <mc:Fallback xmlns="">
          <p:graphicFrame>
            <p:nvGraphicFramePr>
              <p:cNvPr id="52" name="Table 51">
                <a:extLst>
                  <a:ext uri="{FF2B5EF4-FFF2-40B4-BE49-F238E27FC236}">
                    <a16:creationId xmlns:a16="http://schemas.microsoft.com/office/drawing/2014/main" id="{8F4A8D0C-152F-E94A-AA6F-6CDFFAF1DD6B}"/>
                  </a:ext>
                </a:extLst>
              </p:cNvPr>
              <p:cNvGraphicFramePr>
                <a:graphicFrameLocks noGrp="1"/>
              </p:cNvGraphicFramePr>
              <p:nvPr>
                <p:extLst>
                  <p:ext uri="{D42A27DB-BD31-4B8C-83A1-F6EECF244321}">
                    <p14:modId xmlns:p14="http://schemas.microsoft.com/office/powerpoint/2010/main" val="1396253379"/>
                  </p:ext>
                </p:extLst>
              </p:nvPr>
            </p:nvGraphicFramePr>
            <p:xfrm>
              <a:off x="170112" y="4341738"/>
              <a:ext cx="8794376" cy="2499360"/>
            </p:xfrm>
            <a:graphic>
              <a:graphicData uri="http://schemas.openxmlformats.org/drawingml/2006/table">
                <a:tbl>
                  <a:tblPr firstRow="1" bandRow="1">
                    <a:tableStyleId>{2D5ABB26-0587-4C30-8999-92F81FD0307C}</a:tableStyleId>
                  </a:tblPr>
                  <a:tblGrid>
                    <a:gridCol w="1878897">
                      <a:extLst>
                        <a:ext uri="{9D8B030D-6E8A-4147-A177-3AD203B41FA5}">
                          <a16:colId xmlns:a16="http://schemas.microsoft.com/office/drawing/2014/main" val="837623314"/>
                        </a:ext>
                      </a:extLst>
                    </a:gridCol>
                    <a:gridCol w="2015710">
                      <a:extLst>
                        <a:ext uri="{9D8B030D-6E8A-4147-A177-3AD203B41FA5}">
                          <a16:colId xmlns:a16="http://schemas.microsoft.com/office/drawing/2014/main" val="3164924922"/>
                        </a:ext>
                      </a:extLst>
                    </a:gridCol>
                    <a:gridCol w="2444797">
                      <a:extLst>
                        <a:ext uri="{9D8B030D-6E8A-4147-A177-3AD203B41FA5}">
                          <a16:colId xmlns:a16="http://schemas.microsoft.com/office/drawing/2014/main" val="1562356683"/>
                        </a:ext>
                      </a:extLst>
                    </a:gridCol>
                    <a:gridCol w="2454972">
                      <a:extLst>
                        <a:ext uri="{9D8B030D-6E8A-4147-A177-3AD203B41FA5}">
                          <a16:colId xmlns:a16="http://schemas.microsoft.com/office/drawing/2014/main" val="160485322"/>
                        </a:ext>
                      </a:extLst>
                    </a:gridCol>
                  </a:tblGrid>
                  <a:tr h="304800">
                    <a:tc>
                      <a:txBody>
                        <a:bodyPr/>
                        <a:lstStyle/>
                        <a:p>
                          <a:pPr algn="ctr"/>
                          <a:r>
                            <a:rPr lang="en-US" sz="1400" b="1" dirty="0"/>
                            <a:t>Scheme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Filter Wheel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Color </a:t>
                          </a:r>
                          <a:r>
                            <a:rPr lang="en-US" sz="1400" b="1" dirty="0" err="1">
                              <a:solidFill>
                                <a:schemeClr val="tx1"/>
                              </a:solidFill>
                            </a:rPr>
                            <a:t>ch.</a:t>
                          </a:r>
                          <a:r>
                            <a:rPr lang="en-US" sz="1400" b="1" dirty="0">
                              <a:solidFill>
                                <a:schemeClr val="tx1"/>
                              </a:solidFill>
                            </a:rPr>
                            <a:t> split-view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t>Spectral split-view</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4992105"/>
                      </a:ext>
                    </a:extLst>
                  </a:tr>
                  <a:tr h="518160">
                    <a:tc>
                      <a:txBody>
                        <a:bodyPr/>
                        <a:lstStyle/>
                        <a:p>
                          <a:pPr algn="ctr"/>
                          <a:r>
                            <a:rPr lang="en-US" sz="1400" b="1" dirty="0"/>
                            <a:t>Field of view (FOV) 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dirty="0">
                              <a:solidFill>
                                <a:srgbClr val="00D867"/>
                              </a:solidFill>
                            </a:rPr>
                            <a:t>✓</a:t>
                          </a:r>
                          <a:r>
                            <a:rPr lang="en-US" sz="1400" b="1" dirty="0">
                              <a:solidFill>
                                <a:srgbClr val="00D867"/>
                              </a:solidFill>
                            </a:rPr>
                            <a:t> </a:t>
                          </a:r>
                          <a:r>
                            <a:rPr lang="en-US" sz="1400" b="0" dirty="0">
                              <a:solidFill>
                                <a:schemeClr val="tx1"/>
                              </a:solidFill>
                            </a:rPr>
                            <a:t>&lt;</a:t>
                          </a:r>
                          <a:r>
                            <a:rPr lang="en-US" sz="1400" dirty="0"/>
                            <a:t>120⨉120 μm²</a:t>
                          </a:r>
                          <a:endParaRPr lang="en-US" sz="1400" b="1" dirty="0">
                            <a:solidFill>
                              <a:srgbClr val="00D867"/>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6"/>
                          <a:stretch>
                            <a:fillRect l="-159585" t="-60976" r="-100000" b="-33658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6"/>
                          <a:stretch>
                            <a:fillRect l="-259585" t="-60976" b="-336585"/>
                          </a:stretch>
                        </a:blipFill>
                      </a:tcPr>
                    </a:tc>
                    <a:extLst>
                      <a:ext uri="{0D108BD9-81ED-4DB2-BD59-A6C34878D82A}">
                        <a16:rowId xmlns:a16="http://schemas.microsoft.com/office/drawing/2014/main" val="1120472104"/>
                      </a:ext>
                    </a:extLst>
                  </a:tr>
                  <a:tr h="518160">
                    <a:tc>
                      <a:txBody>
                        <a:bodyPr/>
                        <a:lstStyle/>
                        <a:p>
                          <a:pPr algn="ctr"/>
                          <a:r>
                            <a:rPr lang="en-US" sz="1400" b="1" dirty="0"/>
                            <a:t>Temporal channel synchronization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 </a:t>
                          </a:r>
                          <a:r>
                            <a:rPr lang="en-US" sz="1400" dirty="0">
                              <a:solidFill>
                                <a:schemeClr val="tx1"/>
                              </a:solidFill>
                            </a:rPr>
                            <a:t>No sync</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3863"/>
                      </a:ext>
                    </a:extLst>
                  </a:tr>
                  <a:tr h="579120">
                    <a:tc>
                      <a:txBody>
                        <a:bodyPr/>
                        <a:lstStyle/>
                        <a:p>
                          <a:pPr algn="ctr"/>
                          <a:r>
                            <a:rPr lang="en-US" sz="1400" b="1" dirty="0"/>
                            <a:t>Complexity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D867"/>
                              </a:solidFill>
                            </a:rPr>
                            <a:t>✓</a:t>
                          </a:r>
                          <a:r>
                            <a:rPr lang="en-US" sz="1400" b="1" dirty="0">
                              <a:solidFill>
                                <a:srgbClr val="00D867"/>
                              </a:solidFill>
                            </a:rPr>
                            <a:t> </a:t>
                          </a:r>
                          <a:r>
                            <a:rPr lang="en-US" sz="1400" dirty="0"/>
                            <a:t>Simple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a:t>
                          </a:r>
                          <a:r>
                            <a:rPr lang="en-US" sz="1400" dirty="0">
                              <a:solidFill>
                                <a:srgbClr val="FF0000"/>
                              </a:solidFill>
                            </a:rPr>
                            <a:t> </a:t>
                          </a:r>
                          <a:r>
                            <a:rPr lang="en-US" sz="1400" dirty="0"/>
                            <a:t>Scales with #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  </a:t>
                          </a:r>
                          <a:r>
                            <a:rPr lang="en-US" sz="1400" dirty="0"/>
                            <a:t>Dispersive element diverts optical axis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3835146"/>
                      </a:ext>
                    </a:extLst>
                  </a:tr>
                  <a:tr h="579120">
                    <a:tc>
                      <a:txBody>
                        <a:bodyPr/>
                        <a:lstStyle/>
                        <a:p>
                          <a:pPr algn="ctr"/>
                          <a:r>
                            <a:rPr lang="en-US" sz="1400" b="1" dirty="0"/>
                            <a:t>Caveats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acquisition time linear to #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Cross –talk between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dirty="0">
                              <a:solidFill>
                                <a:schemeClr val="tx1"/>
                              </a:solidFill>
                            </a:rPr>
                            <a:t>↓↑spectral resolution</a:t>
                          </a:r>
                          <a:br>
                            <a:rPr lang="en-US" sz="1400" dirty="0">
                              <a:solidFill>
                                <a:schemeClr val="tx1"/>
                              </a:solidFill>
                            </a:rPr>
                          </a:br>
                          <a:r>
                            <a:rPr lang="en-US" sz="1400" dirty="0">
                              <a:solidFill>
                                <a:schemeClr val="tx1"/>
                              </a:solidFill>
                            </a:rPr>
                            <a:t>↑↓ SNR + throughput</a:t>
                          </a:r>
                          <a:endParaRPr 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6512282"/>
                      </a:ext>
                    </a:extLst>
                  </a:tr>
                </a:tbl>
              </a:graphicData>
            </a:graphic>
          </p:graphicFrame>
        </mc:Fallback>
      </mc:AlternateContent>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grpSp>
        <p:nvGrpSpPr>
          <p:cNvPr id="6" name="Group 5">
            <a:extLst>
              <a:ext uri="{FF2B5EF4-FFF2-40B4-BE49-F238E27FC236}">
                <a16:creationId xmlns:a16="http://schemas.microsoft.com/office/drawing/2014/main" id="{7E14EE17-6166-4249-8045-28B2EFC59AE5}"/>
              </a:ext>
            </a:extLst>
          </p:cNvPr>
          <p:cNvGrpSpPr/>
          <p:nvPr/>
        </p:nvGrpSpPr>
        <p:grpSpPr>
          <a:xfrm>
            <a:off x="2483768" y="980728"/>
            <a:ext cx="3069944" cy="3024336"/>
            <a:chOff x="2483768" y="980728"/>
            <a:chExt cx="3069944" cy="3024336"/>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cxnSp>
          <p:nvCxnSpPr>
            <p:cNvPr id="5" name="Straight Connector 4">
              <a:extLst>
                <a:ext uri="{FF2B5EF4-FFF2-40B4-BE49-F238E27FC236}">
                  <a16:creationId xmlns:a16="http://schemas.microsoft.com/office/drawing/2014/main" id="{A56E953B-79A2-F14B-B4FA-6D302DBAD6AE}"/>
                </a:ext>
              </a:extLst>
            </p:cNvPr>
            <p:cNvCxnSpPr/>
            <p:nvPr/>
          </p:nvCxnSpPr>
          <p:spPr>
            <a:xfrm>
              <a:off x="2483768"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80176F0-04D2-C842-B9A9-92CD96F20FA9}"/>
              </a:ext>
            </a:extLst>
          </p:cNvPr>
          <p:cNvGrpSpPr/>
          <p:nvPr/>
        </p:nvGrpSpPr>
        <p:grpSpPr>
          <a:xfrm>
            <a:off x="5652120" y="980728"/>
            <a:ext cx="3528392" cy="3024336"/>
            <a:chOff x="5652120" y="980728"/>
            <a:chExt cx="3528392" cy="3024336"/>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5A7B8FF-45DA-F34F-A9AD-39B3EB8F860A}"/>
                </a:ext>
              </a:extLst>
            </p:cNvPr>
            <p:cNvCxnSpPr/>
            <p:nvPr/>
          </p:nvCxnSpPr>
          <p:spPr>
            <a:xfrm>
              <a:off x="5652120"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0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799" y="43223"/>
            <a:ext cx="9161799" cy="1325563"/>
          </a:xfrm>
        </p:spPr>
        <p:txBody>
          <a:bodyPr/>
          <a:lstStyle/>
          <a:p>
            <a:pPr algn="ctr"/>
            <a:r>
              <a:rPr lang="en-US" dirty="0"/>
              <a:t>Optical schemes for color detection</a:t>
            </a:r>
          </a:p>
        </p:txBody>
      </p:sp>
      <p:grpSp>
        <p:nvGrpSpPr>
          <p:cNvPr id="56" name="Group 55">
            <a:extLst>
              <a:ext uri="{FF2B5EF4-FFF2-40B4-BE49-F238E27FC236}">
                <a16:creationId xmlns:a16="http://schemas.microsoft.com/office/drawing/2014/main" id="{1FD756A2-2AC8-CB48-8963-A0A2F0B82A17}"/>
              </a:ext>
            </a:extLst>
          </p:cNvPr>
          <p:cNvGrpSpPr/>
          <p:nvPr/>
        </p:nvGrpSpPr>
        <p:grpSpPr>
          <a:xfrm>
            <a:off x="3203850" y="3861048"/>
            <a:ext cx="2728207" cy="523220"/>
            <a:chOff x="3203848" y="4255620"/>
            <a:chExt cx="2728207" cy="523220"/>
          </a:xfrm>
        </p:grpSpPr>
        <p:sp>
          <p:nvSpPr>
            <p:cNvPr id="31" name="TextBox 30">
              <a:extLst>
                <a:ext uri="{FF2B5EF4-FFF2-40B4-BE49-F238E27FC236}">
                  <a16:creationId xmlns:a16="http://schemas.microsoft.com/office/drawing/2014/main" id="{1F8C8999-8015-884C-BE5D-44F3E4154538}"/>
                </a:ext>
              </a:extLst>
            </p:cNvPr>
            <p:cNvSpPr txBox="1"/>
            <p:nvPr/>
          </p:nvSpPr>
          <p:spPr>
            <a:xfrm>
              <a:off x="3355067" y="4255620"/>
              <a:ext cx="2576988" cy="523220"/>
            </a:xfrm>
            <a:prstGeom prst="rect">
              <a:avLst/>
            </a:prstGeom>
            <a:noFill/>
          </p:spPr>
          <p:txBody>
            <a:bodyPr wrap="none" rtlCol="0">
              <a:spAutoFit/>
            </a:bodyPr>
            <a:lstStyle/>
            <a:p>
              <a:pPr algn="l" rtl="0"/>
              <a:r>
                <a:rPr lang="en-US" sz="2800" dirty="0"/>
                <a:t>Pros  vs.     Cons </a:t>
              </a:r>
            </a:p>
          </p:txBody>
        </p:sp>
        <p:pic>
          <p:nvPicPr>
            <p:cNvPr id="33" name="Picture 32">
              <a:extLst>
                <a:ext uri="{FF2B5EF4-FFF2-40B4-BE49-F238E27FC236}">
                  <a16:creationId xmlns:a16="http://schemas.microsoft.com/office/drawing/2014/main" id="{06A653E7-50E7-A44D-B938-AD8849D1B1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848" y="4399636"/>
              <a:ext cx="244380" cy="254670"/>
            </a:xfrm>
            <a:prstGeom prst="rect">
              <a:avLst/>
            </a:prstGeom>
          </p:spPr>
        </p:pic>
        <p:pic>
          <p:nvPicPr>
            <p:cNvPr id="39" name="Picture 38">
              <a:extLst>
                <a:ext uri="{FF2B5EF4-FFF2-40B4-BE49-F238E27FC236}">
                  <a16:creationId xmlns:a16="http://schemas.microsoft.com/office/drawing/2014/main" id="{1ED58DF3-065F-3E4D-8C8C-F1EC7D0EFD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45" b="96533" l="10000" r="90000"/>
                      </a14:imgEffect>
                    </a14:imgLayer>
                  </a14:imgProps>
                </a:ext>
                <a:ext uri="{28A0092B-C50C-407E-A947-70E740481C1C}">
                  <a14:useLocalDpi xmlns:a14="http://schemas.microsoft.com/office/drawing/2010/main"/>
                </a:ext>
              </a:extLst>
            </a:blip>
            <a:stretch>
              <a:fillRect/>
            </a:stretch>
          </p:blipFill>
          <p:spPr>
            <a:xfrm>
              <a:off x="4644008" y="4377598"/>
              <a:ext cx="463973" cy="310070"/>
            </a:xfrm>
            <a:prstGeom prst="rect">
              <a:avLst/>
            </a:prstGeom>
          </p:spPr>
        </p:pic>
      </p:grp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8F4A8D0C-152F-E94A-AA6F-6CDFFAF1DD6B}"/>
                  </a:ext>
                </a:extLst>
              </p:cNvPr>
              <p:cNvGraphicFramePr>
                <a:graphicFrameLocks noGrp="1"/>
              </p:cNvGraphicFramePr>
              <p:nvPr>
                <p:extLst>
                  <p:ext uri="{D42A27DB-BD31-4B8C-83A1-F6EECF244321}">
                    <p14:modId xmlns:p14="http://schemas.microsoft.com/office/powerpoint/2010/main" val="639848316"/>
                  </p:ext>
                </p:extLst>
              </p:nvPr>
            </p:nvGraphicFramePr>
            <p:xfrm>
              <a:off x="170112" y="4341738"/>
              <a:ext cx="8794376" cy="2499360"/>
            </p:xfrm>
            <a:graphic>
              <a:graphicData uri="http://schemas.openxmlformats.org/drawingml/2006/table">
                <a:tbl>
                  <a:tblPr firstRow="1" bandRow="1">
                    <a:tableStyleId>{2D5ABB26-0587-4C30-8999-92F81FD0307C}</a:tableStyleId>
                  </a:tblPr>
                  <a:tblGrid>
                    <a:gridCol w="1878897">
                      <a:extLst>
                        <a:ext uri="{9D8B030D-6E8A-4147-A177-3AD203B41FA5}">
                          <a16:colId xmlns:a16="http://schemas.microsoft.com/office/drawing/2014/main" val="837623314"/>
                        </a:ext>
                      </a:extLst>
                    </a:gridCol>
                    <a:gridCol w="2015710">
                      <a:extLst>
                        <a:ext uri="{9D8B030D-6E8A-4147-A177-3AD203B41FA5}">
                          <a16:colId xmlns:a16="http://schemas.microsoft.com/office/drawing/2014/main" val="3164924922"/>
                        </a:ext>
                      </a:extLst>
                    </a:gridCol>
                    <a:gridCol w="2444797">
                      <a:extLst>
                        <a:ext uri="{9D8B030D-6E8A-4147-A177-3AD203B41FA5}">
                          <a16:colId xmlns:a16="http://schemas.microsoft.com/office/drawing/2014/main" val="1562356683"/>
                        </a:ext>
                      </a:extLst>
                    </a:gridCol>
                    <a:gridCol w="2454972">
                      <a:extLst>
                        <a:ext uri="{9D8B030D-6E8A-4147-A177-3AD203B41FA5}">
                          <a16:colId xmlns:a16="http://schemas.microsoft.com/office/drawing/2014/main" val="160485322"/>
                        </a:ext>
                      </a:extLst>
                    </a:gridCol>
                  </a:tblGrid>
                  <a:tr h="178401">
                    <a:tc>
                      <a:txBody>
                        <a:bodyPr/>
                        <a:lstStyle/>
                        <a:p>
                          <a:pPr algn="ctr"/>
                          <a:r>
                            <a:rPr lang="en-US" sz="1400" b="1" dirty="0"/>
                            <a:t>Scheme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Filter Wheel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Color </a:t>
                          </a:r>
                          <a:r>
                            <a:rPr lang="en-US" sz="1400" b="1" dirty="0" err="1">
                              <a:solidFill>
                                <a:schemeClr val="tx1"/>
                              </a:solidFill>
                            </a:rPr>
                            <a:t>ch.</a:t>
                          </a:r>
                          <a:r>
                            <a:rPr lang="en-US" sz="1400" b="1" dirty="0">
                              <a:solidFill>
                                <a:schemeClr val="tx1"/>
                              </a:solidFill>
                            </a:rPr>
                            <a:t> split-view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t>Spectral split-view</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4992105"/>
                      </a:ext>
                    </a:extLst>
                  </a:tr>
                  <a:tr h="305649">
                    <a:tc>
                      <a:txBody>
                        <a:bodyPr/>
                        <a:lstStyle/>
                        <a:p>
                          <a:pPr algn="ctr"/>
                          <a:r>
                            <a:rPr lang="en-US" sz="1400" b="1" dirty="0"/>
                            <a:t>Field of view (FOV) 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dirty="0">
                              <a:solidFill>
                                <a:srgbClr val="00D867"/>
                              </a:solidFill>
                            </a:rPr>
                            <a:t>✓</a:t>
                          </a:r>
                          <a:r>
                            <a:rPr lang="en-US" sz="1400" b="1" dirty="0">
                              <a:solidFill>
                                <a:srgbClr val="00D867"/>
                              </a:solidFill>
                            </a:rPr>
                            <a:t> </a:t>
                          </a:r>
                          <a:r>
                            <a:rPr lang="en-US" sz="1400" b="0" dirty="0">
                              <a:solidFill>
                                <a:schemeClr val="tx1"/>
                              </a:solidFill>
                            </a:rPr>
                            <a:t>&lt;</a:t>
                          </a:r>
                          <a:r>
                            <a:rPr lang="en-US" sz="1400" dirty="0"/>
                            <a:t>120⨉120 μm²</a:t>
                          </a:r>
                          <a:endParaRPr lang="en-US" sz="1400" b="1" dirty="0">
                            <a:solidFill>
                              <a:srgbClr val="00D867"/>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solidFill>
                                <a:srgbClr val="FF0000"/>
                              </a:solidFill>
                            </a:rPr>
                            <a:t>✘ </a:t>
                          </a:r>
                          <a:r>
                            <a:rPr lang="en-US" sz="1400" dirty="0">
                              <a:solidFill>
                                <a:srgbClr val="FF0000"/>
                              </a:solidFill>
                            </a:rPr>
                            <a:t> </a:t>
                          </a:r>
                          <a:r>
                            <a:rPr lang="en-US" sz="1400" dirty="0"/>
                            <a:t>  &lt;</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1</m:t>
                                  </m:r>
                                  <m:r>
                                    <a:rPr lang="en-US" sz="1400" b="0" i="1" smtClean="0">
                                      <a:latin typeface="Cambria Math" panose="02040503050406030204" pitchFamily="18" charset="0"/>
                                    </a:rPr>
                                    <m:t>0</m:t>
                                  </m:r>
                                  <m:r>
                                    <a:rPr lang="en-US" sz="1400" i="1">
                                      <a:latin typeface="Cambria Math" panose="02040503050406030204" pitchFamily="18" charset="0"/>
                                    </a:rPr>
                                    <m:t>0×</m:t>
                                  </m:r>
                                  <m:r>
                                    <a:rPr lang="en-US" sz="1400" b="0" i="1" smtClean="0">
                                      <a:latin typeface="Cambria Math" panose="02040503050406030204" pitchFamily="18" charset="0"/>
                                    </a:rPr>
                                    <m:t>100</m:t>
                                  </m:r>
                                </m:num>
                                <m:den>
                                  <m:r>
                                    <a:rPr lang="en-US" sz="1400" b="0" i="1" smtClean="0">
                                      <a:latin typeface="Cambria Math" panose="02040503050406030204" pitchFamily="18" charset="0"/>
                                    </a:rPr>
                                    <m:t>#</m:t>
                                  </m:r>
                                  <m:r>
                                    <a:rPr lang="en-US" sz="1400" b="0" i="1" smtClean="0">
                                      <a:latin typeface="Cambria Math" panose="02040503050406030204" pitchFamily="18" charset="0"/>
                                    </a:rPr>
                                    <m:t>𝑐h𝑎𝑛𝑛𝑒𝑙𝑠</m:t>
                                  </m:r>
                                </m:den>
                              </m:f>
                            </m:oMath>
                          </a14:m>
                          <a:r>
                            <a:rPr lang="en-US" sz="1400" dirty="0"/>
                            <a:t> μm²</a:t>
                          </a:r>
                          <a:endParaRPr lang="en-US" sz="1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rPr>
                            <a:t>✘✘</a:t>
                          </a:r>
                          <a:r>
                            <a:rPr lang="en-US" sz="1400" dirty="0">
                              <a:solidFill>
                                <a:srgbClr val="FF0000"/>
                              </a:solidFill>
                            </a:rPr>
                            <a:t>  </a:t>
                          </a:r>
                          <a:r>
                            <a:rPr lang="en-US" sz="1400" dirty="0"/>
                            <a:t>  &lt;</a:t>
                          </a:r>
                          <a14:m>
                            <m:oMath xmlns:m="http://schemas.openxmlformats.org/officeDocument/2006/math">
                              <m:r>
                                <a:rPr lang="en-US" sz="1400" b="0" i="1" smtClean="0">
                                  <a:latin typeface="Cambria Math" panose="02040503050406030204" pitchFamily="18" charset="0"/>
                                </a:rPr>
                                <m:t>20</m:t>
                              </m:r>
                              <m:r>
                                <a:rPr lang="en-US" sz="1400" b="0" i="1" smtClean="0">
                                  <a:latin typeface="Cambria Math" panose="02040503050406030204" pitchFamily="18" charset="0"/>
                                </a:rPr>
                                <m:t>𝑥</m:t>
                              </m:r>
                              <m:r>
                                <a:rPr lang="en-US" sz="1400" b="0" i="1" smtClean="0">
                                  <a:latin typeface="Cambria Math" panose="02040503050406030204" pitchFamily="18" charset="0"/>
                                </a:rPr>
                                <m:t>20</m:t>
                              </m:r>
                            </m:oMath>
                          </a14:m>
                          <a:r>
                            <a:rPr lang="en-US" sz="1400" dirty="0"/>
                            <a:t> μm²</a:t>
                          </a:r>
                          <a:endParaRPr lang="en-US" sz="14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20472104"/>
                      </a:ext>
                    </a:extLst>
                  </a:tr>
                  <a:tr h="219537">
                    <a:tc>
                      <a:txBody>
                        <a:bodyPr/>
                        <a:lstStyle/>
                        <a:p>
                          <a:pPr algn="ctr"/>
                          <a:r>
                            <a:rPr lang="en-US" sz="1400" b="1" dirty="0"/>
                            <a:t>Temporal channel synchronization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 </a:t>
                          </a:r>
                          <a:r>
                            <a:rPr lang="en-US" sz="1400" dirty="0">
                              <a:solidFill>
                                <a:schemeClr val="tx1"/>
                              </a:solidFill>
                            </a:rPr>
                            <a:t>No sync</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3863"/>
                      </a:ext>
                    </a:extLst>
                  </a:tr>
                  <a:tr h="133425">
                    <a:tc>
                      <a:txBody>
                        <a:bodyPr/>
                        <a:lstStyle/>
                        <a:p>
                          <a:pPr algn="ctr"/>
                          <a:r>
                            <a:rPr lang="en-US" sz="1400" b="1" dirty="0"/>
                            <a:t>Complexity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D867"/>
                              </a:solidFill>
                            </a:rPr>
                            <a:t>✓</a:t>
                          </a:r>
                          <a:r>
                            <a:rPr lang="en-US" sz="1400" b="1" dirty="0">
                              <a:solidFill>
                                <a:srgbClr val="00D867"/>
                              </a:solidFill>
                            </a:rPr>
                            <a:t> </a:t>
                          </a:r>
                          <a:r>
                            <a:rPr lang="en-US" sz="1400" dirty="0"/>
                            <a:t>Simple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a:t>
                          </a:r>
                          <a:r>
                            <a:rPr lang="en-US" sz="1400" dirty="0">
                              <a:solidFill>
                                <a:srgbClr val="FF0000"/>
                              </a:solidFill>
                            </a:rPr>
                            <a:t> </a:t>
                          </a:r>
                          <a:r>
                            <a:rPr lang="en-US" sz="1400" dirty="0"/>
                            <a:t>Scales with #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  </a:t>
                          </a:r>
                          <a:r>
                            <a:rPr lang="en-US" sz="1400" dirty="0"/>
                            <a:t>Dispersive element diverts optical axis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3835146"/>
                      </a:ext>
                    </a:extLst>
                  </a:tr>
                  <a:tr h="579120">
                    <a:tc>
                      <a:txBody>
                        <a:bodyPr/>
                        <a:lstStyle/>
                        <a:p>
                          <a:pPr algn="ctr"/>
                          <a:r>
                            <a:rPr lang="en-US" sz="1400" b="1" dirty="0"/>
                            <a:t>Caveats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acquisition time linear to #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Channels are set at  system’s assembly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dirty="0">
                              <a:solidFill>
                                <a:srgbClr val="FF0000"/>
                              </a:solidFill>
                            </a:rPr>
                            <a:t>✘</a:t>
                          </a:r>
                          <a:r>
                            <a:rPr lang="en-US" sz="1400" dirty="0">
                              <a:solidFill>
                                <a:schemeClr val="tx1"/>
                              </a:solidFill>
                            </a:rPr>
                            <a:t>Photon loss</a:t>
                          </a:r>
                        </a:p>
                        <a:p>
                          <a:pPr algn="ctr"/>
                          <a:r>
                            <a:rPr lang="en-US" sz="1400" dirty="0">
                              <a:solidFill>
                                <a:srgbClr val="FF0000"/>
                              </a:solidFill>
                            </a:rPr>
                            <a:t>✘</a:t>
                          </a:r>
                          <a:r>
                            <a:rPr lang="en-US" sz="1400" dirty="0">
                              <a:solidFill>
                                <a:schemeClr val="tx1"/>
                              </a:solidFill>
                            </a:rPr>
                            <a:t>Constant spectral-resolution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6512282"/>
                      </a:ext>
                    </a:extLst>
                  </a:tr>
                </a:tbl>
              </a:graphicData>
            </a:graphic>
          </p:graphicFrame>
        </mc:Choice>
        <mc:Fallback xmlns="">
          <p:graphicFrame>
            <p:nvGraphicFramePr>
              <p:cNvPr id="52" name="Table 51">
                <a:extLst>
                  <a:ext uri="{FF2B5EF4-FFF2-40B4-BE49-F238E27FC236}">
                    <a16:creationId xmlns:a16="http://schemas.microsoft.com/office/drawing/2014/main" id="{8F4A8D0C-152F-E94A-AA6F-6CDFFAF1DD6B}"/>
                  </a:ext>
                </a:extLst>
              </p:cNvPr>
              <p:cNvGraphicFramePr>
                <a:graphicFrameLocks noGrp="1"/>
              </p:cNvGraphicFramePr>
              <p:nvPr>
                <p:extLst>
                  <p:ext uri="{D42A27DB-BD31-4B8C-83A1-F6EECF244321}">
                    <p14:modId xmlns:p14="http://schemas.microsoft.com/office/powerpoint/2010/main" val="639848316"/>
                  </p:ext>
                </p:extLst>
              </p:nvPr>
            </p:nvGraphicFramePr>
            <p:xfrm>
              <a:off x="170112" y="4341738"/>
              <a:ext cx="8794376" cy="2499360"/>
            </p:xfrm>
            <a:graphic>
              <a:graphicData uri="http://schemas.openxmlformats.org/drawingml/2006/table">
                <a:tbl>
                  <a:tblPr firstRow="1" bandRow="1">
                    <a:tableStyleId>{2D5ABB26-0587-4C30-8999-92F81FD0307C}</a:tableStyleId>
                  </a:tblPr>
                  <a:tblGrid>
                    <a:gridCol w="1878897">
                      <a:extLst>
                        <a:ext uri="{9D8B030D-6E8A-4147-A177-3AD203B41FA5}">
                          <a16:colId xmlns:a16="http://schemas.microsoft.com/office/drawing/2014/main" val="837623314"/>
                        </a:ext>
                      </a:extLst>
                    </a:gridCol>
                    <a:gridCol w="2015710">
                      <a:extLst>
                        <a:ext uri="{9D8B030D-6E8A-4147-A177-3AD203B41FA5}">
                          <a16:colId xmlns:a16="http://schemas.microsoft.com/office/drawing/2014/main" val="3164924922"/>
                        </a:ext>
                      </a:extLst>
                    </a:gridCol>
                    <a:gridCol w="2444797">
                      <a:extLst>
                        <a:ext uri="{9D8B030D-6E8A-4147-A177-3AD203B41FA5}">
                          <a16:colId xmlns:a16="http://schemas.microsoft.com/office/drawing/2014/main" val="1562356683"/>
                        </a:ext>
                      </a:extLst>
                    </a:gridCol>
                    <a:gridCol w="2454972">
                      <a:extLst>
                        <a:ext uri="{9D8B030D-6E8A-4147-A177-3AD203B41FA5}">
                          <a16:colId xmlns:a16="http://schemas.microsoft.com/office/drawing/2014/main" val="160485322"/>
                        </a:ext>
                      </a:extLst>
                    </a:gridCol>
                  </a:tblGrid>
                  <a:tr h="304800">
                    <a:tc>
                      <a:txBody>
                        <a:bodyPr/>
                        <a:lstStyle/>
                        <a:p>
                          <a:pPr algn="ctr"/>
                          <a:r>
                            <a:rPr lang="en-US" sz="1400" b="1" dirty="0"/>
                            <a:t>Scheme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Filter Wheel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solidFill>
                                <a:schemeClr val="tx1"/>
                              </a:solidFill>
                            </a:rPr>
                            <a:t>Color </a:t>
                          </a:r>
                          <a:r>
                            <a:rPr lang="en-US" sz="1400" b="1" dirty="0" err="1">
                              <a:solidFill>
                                <a:schemeClr val="tx1"/>
                              </a:solidFill>
                            </a:rPr>
                            <a:t>ch.</a:t>
                          </a:r>
                          <a:r>
                            <a:rPr lang="en-US" sz="1400" b="1" dirty="0">
                              <a:solidFill>
                                <a:schemeClr val="tx1"/>
                              </a:solidFill>
                            </a:rPr>
                            <a:t> split-view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b="1" dirty="0"/>
                            <a:t>Spectral split-view</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4992105"/>
                      </a:ext>
                    </a:extLst>
                  </a:tr>
                  <a:tr h="518160">
                    <a:tc>
                      <a:txBody>
                        <a:bodyPr/>
                        <a:lstStyle/>
                        <a:p>
                          <a:pPr algn="ctr"/>
                          <a:r>
                            <a:rPr lang="en-US" sz="1400" b="1" dirty="0"/>
                            <a:t>Field of view (FOV) size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dirty="0">
                              <a:solidFill>
                                <a:srgbClr val="00D867"/>
                              </a:solidFill>
                            </a:rPr>
                            <a:t>✓</a:t>
                          </a:r>
                          <a:r>
                            <a:rPr lang="en-US" sz="1400" b="1" dirty="0">
                              <a:solidFill>
                                <a:srgbClr val="00D867"/>
                              </a:solidFill>
                            </a:rPr>
                            <a:t> </a:t>
                          </a:r>
                          <a:r>
                            <a:rPr lang="en-US" sz="1400" b="0" dirty="0">
                              <a:solidFill>
                                <a:schemeClr val="tx1"/>
                              </a:solidFill>
                            </a:rPr>
                            <a:t>&lt;</a:t>
                          </a:r>
                          <a:r>
                            <a:rPr lang="en-US" sz="1400" dirty="0"/>
                            <a:t>120⨉120 μm²</a:t>
                          </a:r>
                          <a:endParaRPr lang="en-US" sz="1400" b="1" dirty="0">
                            <a:solidFill>
                              <a:srgbClr val="00D867"/>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6"/>
                          <a:stretch>
                            <a:fillRect l="-159585" t="-60976" r="-100000" b="-33658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6"/>
                          <a:stretch>
                            <a:fillRect l="-259585" t="-60976" b="-336585"/>
                          </a:stretch>
                        </a:blipFill>
                      </a:tcPr>
                    </a:tc>
                    <a:extLst>
                      <a:ext uri="{0D108BD9-81ED-4DB2-BD59-A6C34878D82A}">
                        <a16:rowId xmlns:a16="http://schemas.microsoft.com/office/drawing/2014/main" val="1120472104"/>
                      </a:ext>
                    </a:extLst>
                  </a:tr>
                  <a:tr h="518160">
                    <a:tc>
                      <a:txBody>
                        <a:bodyPr/>
                        <a:lstStyle/>
                        <a:p>
                          <a:pPr algn="ctr"/>
                          <a:r>
                            <a:rPr lang="en-US" sz="1400" b="1" dirty="0"/>
                            <a:t>Temporal channel synchronization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 </a:t>
                          </a:r>
                          <a:r>
                            <a:rPr lang="en-US" sz="1400" dirty="0">
                              <a:solidFill>
                                <a:schemeClr val="tx1"/>
                              </a:solidFill>
                            </a:rPr>
                            <a:t>No sync</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b="1" dirty="0">
                              <a:solidFill>
                                <a:srgbClr val="00D867"/>
                              </a:solidFill>
                            </a:rPr>
                            <a:t>✓</a:t>
                          </a:r>
                          <a:endParaRPr lang="en-US" sz="18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3863"/>
                      </a:ext>
                    </a:extLst>
                  </a:tr>
                  <a:tr h="579120">
                    <a:tc>
                      <a:txBody>
                        <a:bodyPr/>
                        <a:lstStyle/>
                        <a:p>
                          <a:pPr algn="ctr"/>
                          <a:r>
                            <a:rPr lang="en-US" sz="1400" b="1" dirty="0"/>
                            <a:t>Complexity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D867"/>
                              </a:solidFill>
                            </a:rPr>
                            <a:t>✓</a:t>
                          </a:r>
                          <a:r>
                            <a:rPr lang="en-US" sz="1400" b="1" dirty="0">
                              <a:solidFill>
                                <a:srgbClr val="00D867"/>
                              </a:solidFill>
                            </a:rPr>
                            <a:t> </a:t>
                          </a:r>
                          <a:r>
                            <a:rPr lang="en-US" sz="1400" dirty="0"/>
                            <a:t>Simple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a:t>
                          </a:r>
                          <a:r>
                            <a:rPr lang="en-US" sz="1400" dirty="0">
                              <a:solidFill>
                                <a:srgbClr val="FF0000"/>
                              </a:solidFill>
                            </a:rPr>
                            <a:t> </a:t>
                          </a:r>
                          <a:r>
                            <a:rPr lang="en-US" sz="1400" dirty="0"/>
                            <a:t>Scales with #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800" dirty="0">
                              <a:solidFill>
                                <a:srgbClr val="FF0000"/>
                              </a:solidFill>
                            </a:rPr>
                            <a:t>✘  </a:t>
                          </a:r>
                          <a:r>
                            <a:rPr lang="en-US" sz="1400" dirty="0"/>
                            <a:t>Dispersive element diverts optical axis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3835146"/>
                      </a:ext>
                    </a:extLst>
                  </a:tr>
                  <a:tr h="579120">
                    <a:tc>
                      <a:txBody>
                        <a:bodyPr/>
                        <a:lstStyle/>
                        <a:p>
                          <a:pPr algn="ctr"/>
                          <a:r>
                            <a:rPr lang="en-US" sz="1400" b="1" dirty="0"/>
                            <a:t>Caveats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acquisition time linear to # channels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800" dirty="0">
                              <a:solidFill>
                                <a:srgbClr val="FF0000"/>
                              </a:solidFill>
                            </a:rPr>
                            <a:t>✘</a:t>
                          </a:r>
                          <a:r>
                            <a:rPr lang="en-US" sz="1400" dirty="0">
                              <a:solidFill>
                                <a:srgbClr val="FF0000"/>
                              </a:solidFill>
                            </a:rPr>
                            <a:t> </a:t>
                          </a:r>
                          <a:r>
                            <a:rPr lang="en-US" sz="1400" dirty="0">
                              <a:solidFill>
                                <a:schemeClr val="tx1"/>
                              </a:solidFill>
                            </a:rPr>
                            <a:t>Channels are set at  system’s assembly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en-US" sz="1400" dirty="0">
                              <a:solidFill>
                                <a:srgbClr val="FF0000"/>
                              </a:solidFill>
                            </a:rPr>
                            <a:t>✘</a:t>
                          </a:r>
                          <a:r>
                            <a:rPr lang="en-US" sz="1400" dirty="0">
                              <a:solidFill>
                                <a:schemeClr val="tx1"/>
                              </a:solidFill>
                            </a:rPr>
                            <a:t>Photon loss</a:t>
                          </a:r>
                        </a:p>
                        <a:p>
                          <a:pPr algn="ctr"/>
                          <a:r>
                            <a:rPr lang="en-US" sz="1400" dirty="0">
                              <a:solidFill>
                                <a:srgbClr val="FF0000"/>
                              </a:solidFill>
                            </a:rPr>
                            <a:t>✘</a:t>
                          </a:r>
                          <a:r>
                            <a:rPr lang="en-US" sz="1400" dirty="0">
                              <a:solidFill>
                                <a:schemeClr val="tx1"/>
                              </a:solidFill>
                            </a:rPr>
                            <a:t>Constant spectral-resolution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6512282"/>
                      </a:ext>
                    </a:extLst>
                  </a:tr>
                </a:tbl>
              </a:graphicData>
            </a:graphic>
          </p:graphicFrame>
        </mc:Fallback>
      </mc:AlternateContent>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grpSp>
        <p:nvGrpSpPr>
          <p:cNvPr id="6" name="Group 5">
            <a:extLst>
              <a:ext uri="{FF2B5EF4-FFF2-40B4-BE49-F238E27FC236}">
                <a16:creationId xmlns:a16="http://schemas.microsoft.com/office/drawing/2014/main" id="{7E14EE17-6166-4249-8045-28B2EFC59AE5}"/>
              </a:ext>
            </a:extLst>
          </p:cNvPr>
          <p:cNvGrpSpPr/>
          <p:nvPr/>
        </p:nvGrpSpPr>
        <p:grpSpPr>
          <a:xfrm>
            <a:off x="2483768" y="980728"/>
            <a:ext cx="3069944" cy="3024336"/>
            <a:chOff x="2483768" y="980728"/>
            <a:chExt cx="3069944" cy="3024336"/>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cxnSp>
          <p:nvCxnSpPr>
            <p:cNvPr id="5" name="Straight Connector 4">
              <a:extLst>
                <a:ext uri="{FF2B5EF4-FFF2-40B4-BE49-F238E27FC236}">
                  <a16:creationId xmlns:a16="http://schemas.microsoft.com/office/drawing/2014/main" id="{A56E953B-79A2-F14B-B4FA-6D302DBAD6AE}"/>
                </a:ext>
              </a:extLst>
            </p:cNvPr>
            <p:cNvCxnSpPr/>
            <p:nvPr/>
          </p:nvCxnSpPr>
          <p:spPr>
            <a:xfrm>
              <a:off x="2483768"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80176F0-04D2-C842-B9A9-92CD96F20FA9}"/>
              </a:ext>
            </a:extLst>
          </p:cNvPr>
          <p:cNvGrpSpPr/>
          <p:nvPr/>
        </p:nvGrpSpPr>
        <p:grpSpPr>
          <a:xfrm>
            <a:off x="5652120" y="980728"/>
            <a:ext cx="3528392" cy="3024336"/>
            <a:chOff x="5652120" y="980728"/>
            <a:chExt cx="3528392" cy="3024336"/>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5A7B8FF-45DA-F34F-A9AD-39B3EB8F860A}"/>
                </a:ext>
              </a:extLst>
            </p:cNvPr>
            <p:cNvCxnSpPr/>
            <p:nvPr/>
          </p:nvCxnSpPr>
          <p:spPr>
            <a:xfrm>
              <a:off x="5652120" y="1124744"/>
              <a:ext cx="0" cy="288032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58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799" y="43223"/>
            <a:ext cx="8191822" cy="1325563"/>
          </a:xfrm>
        </p:spPr>
        <p:txBody>
          <a:bodyPr/>
          <a:lstStyle/>
          <a:p>
            <a:r>
              <a:rPr lang="en-US" dirty="0"/>
              <a:t>Optical schemes for color detection</a:t>
            </a:r>
          </a:p>
        </p:txBody>
      </p:sp>
      <p:grpSp>
        <p:nvGrpSpPr>
          <p:cNvPr id="13" name="Group 12">
            <a:extLst>
              <a:ext uri="{FF2B5EF4-FFF2-40B4-BE49-F238E27FC236}">
                <a16:creationId xmlns:a16="http://schemas.microsoft.com/office/drawing/2014/main" id="{4AED3B1E-29F5-EC4B-B613-9AFA87F617BD}"/>
              </a:ext>
            </a:extLst>
          </p:cNvPr>
          <p:cNvGrpSpPr/>
          <p:nvPr/>
        </p:nvGrpSpPr>
        <p:grpSpPr>
          <a:xfrm>
            <a:off x="2051720" y="2780928"/>
            <a:ext cx="4376688" cy="1931090"/>
            <a:chOff x="7351675" y="4004081"/>
            <a:chExt cx="5447956" cy="2527349"/>
          </a:xfrm>
        </p:grpSpPr>
        <p:pic>
          <p:nvPicPr>
            <p:cNvPr id="14" name="Picture 13">
              <a:extLst>
                <a:ext uri="{FF2B5EF4-FFF2-40B4-BE49-F238E27FC236}">
                  <a16:creationId xmlns:a16="http://schemas.microsoft.com/office/drawing/2014/main" id="{367A458D-F21E-F645-ABD1-811F590A38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2131" y="4456390"/>
              <a:ext cx="2555180" cy="2075040"/>
            </a:xfrm>
            <a:prstGeom prst="rect">
              <a:avLst/>
            </a:prstGeom>
          </p:spPr>
        </p:pic>
        <p:pic>
          <p:nvPicPr>
            <p:cNvPr id="15" name="Picture 14">
              <a:extLst>
                <a:ext uri="{FF2B5EF4-FFF2-40B4-BE49-F238E27FC236}">
                  <a16:creationId xmlns:a16="http://schemas.microsoft.com/office/drawing/2014/main" id="{25EE3343-C552-A74C-8D7F-F499A0DE6F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98037" y="4782580"/>
              <a:ext cx="2198683" cy="1520971"/>
            </a:xfrm>
            <a:prstGeom prst="rect">
              <a:avLst/>
            </a:prstGeom>
          </p:spPr>
        </p:pic>
        <p:sp>
          <p:nvSpPr>
            <p:cNvPr id="16" name="Rectangle 15">
              <a:extLst>
                <a:ext uri="{FF2B5EF4-FFF2-40B4-BE49-F238E27FC236}">
                  <a16:creationId xmlns:a16="http://schemas.microsoft.com/office/drawing/2014/main" id="{BC26867E-EA19-0F4B-9AD7-AAA557C2FD3B}"/>
                </a:ext>
              </a:extLst>
            </p:cNvPr>
            <p:cNvSpPr/>
            <p:nvPr/>
          </p:nvSpPr>
          <p:spPr>
            <a:xfrm>
              <a:off x="7351675" y="4004081"/>
              <a:ext cx="5447956" cy="765335"/>
            </a:xfrm>
            <a:prstGeom prst="rect">
              <a:avLst/>
            </a:prstGeom>
          </p:spPr>
          <p:txBody>
            <a:bodyPr wrap="square">
              <a:spAutoFit/>
            </a:bodyPr>
            <a:lstStyle/>
            <a:p>
              <a:pPr algn="l" rtl="0">
                <a:spcBef>
                  <a:spcPct val="20000"/>
                </a:spcBef>
              </a:pPr>
              <a:r>
                <a:rPr lang="en-US" sz="3200" dirty="0"/>
                <a:t>Multi objectives/cameras</a:t>
              </a:r>
            </a:p>
          </p:txBody>
        </p:sp>
      </p:grpSp>
    </p:spTree>
    <p:extLst>
      <p:ext uri="{BB962C8B-B14F-4D97-AF65-F5344CB8AC3E}">
        <p14:creationId xmlns:p14="http://schemas.microsoft.com/office/powerpoint/2010/main" val="1258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94AB-9A17-AE45-9479-60E29F2B57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4199F6-285E-5C4A-B2F8-6885FAC8B02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3A2FD43-6035-8542-9FD8-16FB821CEC44}"/>
              </a:ext>
            </a:extLst>
          </p:cNvPr>
          <p:cNvPicPr/>
          <p:nvPr/>
        </p:nvPicPr>
        <p:blipFill rotWithShape="1">
          <a:blip r:embed="rId2" cstate="email">
            <a:extLst>
              <a:ext uri="{28A0092B-C50C-407E-A947-70E740481C1C}">
                <a14:useLocalDpi xmlns:a14="http://schemas.microsoft.com/office/drawing/2010/main"/>
              </a:ext>
            </a:extLst>
          </a:blip>
          <a:srcRect l="2145"/>
          <a:stretch/>
        </p:blipFill>
        <p:spPr bwMode="auto">
          <a:xfrm>
            <a:off x="2" y="1362869"/>
            <a:ext cx="5213985" cy="527685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734DCFA1-52F8-FF44-8463-3A124BCD04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436097" y="3212978"/>
            <a:ext cx="3708699" cy="20557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010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853-1E6A-364E-BE72-EC701C2CD310}"/>
              </a:ext>
            </a:extLst>
          </p:cNvPr>
          <p:cNvSpPr>
            <a:spLocks noGrp="1"/>
          </p:cNvSpPr>
          <p:nvPr>
            <p:ph type="title"/>
          </p:nvPr>
        </p:nvSpPr>
        <p:spPr>
          <a:xfrm>
            <a:off x="-17800" y="-99392"/>
            <a:ext cx="9161799" cy="1325563"/>
          </a:xfrm>
        </p:spPr>
        <p:txBody>
          <a:bodyPr>
            <a:normAutofit/>
          </a:bodyPr>
          <a:lstStyle/>
          <a:p>
            <a:pPr algn="ctr"/>
            <a:r>
              <a:rPr lang="en-US" sz="3600" dirty="0"/>
              <a:t>Optical schemes for wide-field color detection</a:t>
            </a:r>
          </a:p>
        </p:txBody>
      </p:sp>
      <p:grpSp>
        <p:nvGrpSpPr>
          <p:cNvPr id="59" name="Group 58">
            <a:extLst>
              <a:ext uri="{FF2B5EF4-FFF2-40B4-BE49-F238E27FC236}">
                <a16:creationId xmlns:a16="http://schemas.microsoft.com/office/drawing/2014/main" id="{049A583E-9379-E242-B6BA-7BC2AC8F95AA}"/>
              </a:ext>
            </a:extLst>
          </p:cNvPr>
          <p:cNvGrpSpPr/>
          <p:nvPr/>
        </p:nvGrpSpPr>
        <p:grpSpPr>
          <a:xfrm>
            <a:off x="166433" y="980728"/>
            <a:ext cx="2147126" cy="3096344"/>
            <a:chOff x="166433" y="980728"/>
            <a:chExt cx="2147126" cy="3096344"/>
          </a:xfrm>
        </p:grpSpPr>
        <p:pic>
          <p:nvPicPr>
            <p:cNvPr id="7" name="Picture 6">
              <a:extLst>
                <a:ext uri="{FF2B5EF4-FFF2-40B4-BE49-F238E27FC236}">
                  <a16:creationId xmlns:a16="http://schemas.microsoft.com/office/drawing/2014/main" id="{20E410D6-1F4B-5A42-A9D3-AC4826DF27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3568" y="1537647"/>
              <a:ext cx="1059439" cy="768703"/>
            </a:xfrm>
            <a:prstGeom prst="rect">
              <a:avLst/>
            </a:prstGeom>
          </p:spPr>
        </p:pic>
        <p:sp>
          <p:nvSpPr>
            <p:cNvPr id="8" name="TextBox 7">
              <a:extLst>
                <a:ext uri="{FF2B5EF4-FFF2-40B4-BE49-F238E27FC236}">
                  <a16:creationId xmlns:a16="http://schemas.microsoft.com/office/drawing/2014/main" id="{4C09B551-2CBF-F149-9D4F-11A682E1F486}"/>
                </a:ext>
              </a:extLst>
            </p:cNvPr>
            <p:cNvSpPr txBox="1"/>
            <p:nvPr/>
          </p:nvSpPr>
          <p:spPr>
            <a:xfrm>
              <a:off x="166433" y="980728"/>
              <a:ext cx="2147126" cy="584775"/>
            </a:xfrm>
            <a:prstGeom prst="rect">
              <a:avLst/>
            </a:prstGeom>
            <a:noFill/>
          </p:spPr>
          <p:txBody>
            <a:bodyPr wrap="none" rtlCol="0">
              <a:spAutoFit/>
            </a:bodyPr>
            <a:lstStyle/>
            <a:p>
              <a:r>
                <a:rPr lang="en-US" sz="3200" dirty="0"/>
                <a:t>Filter wheel</a:t>
              </a:r>
            </a:p>
          </p:txBody>
        </p:sp>
        <p:pic>
          <p:nvPicPr>
            <p:cNvPr id="58" name="Content Placeholder 4">
              <a:extLst>
                <a:ext uri="{FF2B5EF4-FFF2-40B4-BE49-F238E27FC236}">
                  <a16:creationId xmlns:a16="http://schemas.microsoft.com/office/drawing/2014/main" id="{304F1AA4-10F7-3744-9EA3-BC206A5BFE59}"/>
                </a:ext>
              </a:extLst>
            </p:cNvPr>
            <p:cNvPicPr>
              <a:picLocks noChangeAspect="1"/>
            </p:cNvPicPr>
            <p:nvPr/>
          </p:nvPicPr>
          <p:blipFill>
            <a:blip r:embed="rId5" cstate="print">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95492" y="2320844"/>
              <a:ext cx="1756228" cy="1756228"/>
            </a:xfrm>
            <a:prstGeom prst="rect">
              <a:avLst/>
            </a:prstGeom>
          </p:spPr>
        </p:pic>
      </p:grpSp>
      <p:grpSp>
        <p:nvGrpSpPr>
          <p:cNvPr id="28" name="Group 27">
            <a:extLst>
              <a:ext uri="{FF2B5EF4-FFF2-40B4-BE49-F238E27FC236}">
                <a16:creationId xmlns:a16="http://schemas.microsoft.com/office/drawing/2014/main" id="{A04412CD-7587-8B41-A805-4A604DC0FB3C}"/>
              </a:ext>
            </a:extLst>
          </p:cNvPr>
          <p:cNvGrpSpPr/>
          <p:nvPr/>
        </p:nvGrpSpPr>
        <p:grpSpPr>
          <a:xfrm>
            <a:off x="5768548" y="980728"/>
            <a:ext cx="3411964" cy="3009852"/>
            <a:chOff x="5768548" y="980728"/>
            <a:chExt cx="3411964" cy="3009852"/>
          </a:xfrm>
        </p:grpSpPr>
        <p:grpSp>
          <p:nvGrpSpPr>
            <p:cNvPr id="13" name="Group 12">
              <a:extLst>
                <a:ext uri="{FF2B5EF4-FFF2-40B4-BE49-F238E27FC236}">
                  <a16:creationId xmlns:a16="http://schemas.microsoft.com/office/drawing/2014/main" id="{B9143537-5FB9-D340-8491-99A2E6796231}"/>
                </a:ext>
              </a:extLst>
            </p:cNvPr>
            <p:cNvGrpSpPr/>
            <p:nvPr/>
          </p:nvGrpSpPr>
          <p:grpSpPr>
            <a:xfrm>
              <a:off x="5768548" y="980728"/>
              <a:ext cx="3411964" cy="2557355"/>
              <a:chOff x="5768548" y="980728"/>
              <a:chExt cx="3411964" cy="2557355"/>
            </a:xfrm>
          </p:grpSpPr>
          <p:grpSp>
            <p:nvGrpSpPr>
              <p:cNvPr id="73" name="Group 72">
                <a:extLst>
                  <a:ext uri="{FF2B5EF4-FFF2-40B4-BE49-F238E27FC236}">
                    <a16:creationId xmlns:a16="http://schemas.microsoft.com/office/drawing/2014/main" id="{A5EC50F5-92E4-8040-A259-618C0B86D62F}"/>
                  </a:ext>
                </a:extLst>
              </p:cNvPr>
              <p:cNvGrpSpPr/>
              <p:nvPr/>
            </p:nvGrpSpPr>
            <p:grpSpPr>
              <a:xfrm>
                <a:off x="5768548" y="980728"/>
                <a:ext cx="3411964" cy="2557355"/>
                <a:chOff x="5768548" y="980728"/>
                <a:chExt cx="3411964" cy="2557355"/>
              </a:xfrm>
            </p:grpSpPr>
            <p:sp>
              <p:nvSpPr>
                <p:cNvPr id="62" name="TextBox 61">
                  <a:extLst>
                    <a:ext uri="{FF2B5EF4-FFF2-40B4-BE49-F238E27FC236}">
                      <a16:creationId xmlns:a16="http://schemas.microsoft.com/office/drawing/2014/main" id="{8EC52EC2-A6AB-7B4B-B04F-B65084B80884}"/>
                    </a:ext>
                  </a:extLst>
                </p:cNvPr>
                <p:cNvSpPr txBox="1"/>
                <p:nvPr/>
              </p:nvSpPr>
              <p:spPr>
                <a:xfrm>
                  <a:off x="7777212" y="1700808"/>
                  <a:ext cx="1403300" cy="646331"/>
                </a:xfrm>
                <a:prstGeom prst="rect">
                  <a:avLst/>
                </a:prstGeom>
                <a:noFill/>
              </p:spPr>
              <p:txBody>
                <a:bodyPr wrap="square" rtlCol="0">
                  <a:spAutoFit/>
                </a:bodyPr>
                <a:lstStyle/>
                <a:p>
                  <a:pPr algn="l" rtl="0"/>
                  <a:r>
                    <a:rPr lang="en-US" dirty="0"/>
                    <a:t>Dispersive element</a:t>
                  </a:r>
                </a:p>
              </p:txBody>
            </p:sp>
            <p:grpSp>
              <p:nvGrpSpPr>
                <p:cNvPr id="69" name="Group 68">
                  <a:extLst>
                    <a:ext uri="{FF2B5EF4-FFF2-40B4-BE49-F238E27FC236}">
                      <a16:creationId xmlns:a16="http://schemas.microsoft.com/office/drawing/2014/main" id="{70211DB0-02EF-4E41-853C-CEFE8CCAD99B}"/>
                    </a:ext>
                  </a:extLst>
                </p:cNvPr>
                <p:cNvGrpSpPr/>
                <p:nvPr/>
              </p:nvGrpSpPr>
              <p:grpSpPr>
                <a:xfrm>
                  <a:off x="5768548" y="980728"/>
                  <a:ext cx="3195940" cy="2557355"/>
                  <a:chOff x="5768548" y="980728"/>
                  <a:chExt cx="3195940" cy="2557355"/>
                </a:xfrm>
              </p:grpSpPr>
              <p:sp>
                <p:nvSpPr>
                  <p:cNvPr id="18" name="TextBox 17">
                    <a:extLst>
                      <a:ext uri="{FF2B5EF4-FFF2-40B4-BE49-F238E27FC236}">
                        <a16:creationId xmlns:a16="http://schemas.microsoft.com/office/drawing/2014/main" id="{18C14C23-E83D-0049-B67B-2877592B9B06}"/>
                      </a:ext>
                    </a:extLst>
                  </p:cNvPr>
                  <p:cNvSpPr txBox="1"/>
                  <p:nvPr/>
                </p:nvSpPr>
                <p:spPr>
                  <a:xfrm>
                    <a:off x="5768548" y="980728"/>
                    <a:ext cx="3195940" cy="584775"/>
                  </a:xfrm>
                  <a:prstGeom prst="rect">
                    <a:avLst/>
                  </a:prstGeom>
                  <a:noFill/>
                </p:spPr>
                <p:txBody>
                  <a:bodyPr wrap="none" rtlCol="0">
                    <a:spAutoFit/>
                  </a:bodyPr>
                  <a:lstStyle/>
                  <a:p>
                    <a:pPr algn="l" rtl="0"/>
                    <a:r>
                      <a:rPr lang="en-US" sz="3200" dirty="0"/>
                      <a:t>Spectral split-view</a:t>
                    </a:r>
                  </a:p>
                </p:txBody>
              </p:sp>
              <p:grpSp>
                <p:nvGrpSpPr>
                  <p:cNvPr id="68" name="Group 67">
                    <a:extLst>
                      <a:ext uri="{FF2B5EF4-FFF2-40B4-BE49-F238E27FC236}">
                        <a16:creationId xmlns:a16="http://schemas.microsoft.com/office/drawing/2014/main" id="{F5664493-6A9E-AB42-85F4-9B36D4A1415A}"/>
                      </a:ext>
                    </a:extLst>
                  </p:cNvPr>
                  <p:cNvGrpSpPr/>
                  <p:nvPr/>
                </p:nvGrpSpPr>
                <p:grpSpPr>
                  <a:xfrm>
                    <a:off x="5969305" y="1673838"/>
                    <a:ext cx="2800513" cy="1864245"/>
                    <a:chOff x="5969305" y="1673838"/>
                    <a:chExt cx="2800513" cy="1864245"/>
                  </a:xfrm>
                </p:grpSpPr>
                <p:pic>
                  <p:nvPicPr>
                    <p:cNvPr id="63" name="Picture 62">
                      <a:extLst>
                        <a:ext uri="{FF2B5EF4-FFF2-40B4-BE49-F238E27FC236}">
                          <a16:creationId xmlns:a16="http://schemas.microsoft.com/office/drawing/2014/main" id="{852717A2-EE6F-9243-8F10-3E2B0B8E4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93553" y="2514501"/>
                      <a:ext cx="2376265" cy="1023582"/>
                    </a:xfrm>
                    <a:prstGeom prst="rect">
                      <a:avLst/>
                    </a:prstGeom>
                  </p:spPr>
                </p:pic>
                <p:pic>
                  <p:nvPicPr>
                    <p:cNvPr id="67" name="Picture 66">
                      <a:extLst>
                        <a:ext uri="{FF2B5EF4-FFF2-40B4-BE49-F238E27FC236}">
                          <a16:creationId xmlns:a16="http://schemas.microsoft.com/office/drawing/2014/main" id="{9E6B3BA4-F07D-AC42-AC4B-F2FD2DCEF88F}"/>
                        </a:ext>
                      </a:extLst>
                    </p:cNvPr>
                    <p:cNvPicPr>
                      <a:picLocks noChangeAspect="1"/>
                    </p:cNvPicPr>
                    <p:nvPr/>
                  </p:nvPicPr>
                  <p:blipFill rotWithShape="1">
                    <a:blip r:embed="rId7" cstate="print">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a:ext>
                      </a:extLst>
                    </a:blip>
                    <a:srcRect/>
                    <a:stretch/>
                  </p:blipFill>
                  <p:spPr>
                    <a:xfrm>
                      <a:off x="5969305" y="1673838"/>
                      <a:ext cx="1567114" cy="1055788"/>
                    </a:xfrm>
                    <a:prstGeom prst="rect">
                      <a:avLst/>
                    </a:prstGeom>
                  </p:spPr>
                </p:pic>
              </p:grpSp>
            </p:grpSp>
            <p:cxnSp>
              <p:nvCxnSpPr>
                <p:cNvPr id="71" name="Straight Arrow Connector 70">
                  <a:extLst>
                    <a:ext uri="{FF2B5EF4-FFF2-40B4-BE49-F238E27FC236}">
                      <a16:creationId xmlns:a16="http://schemas.microsoft.com/office/drawing/2014/main" id="{FFE1BC9F-FFA9-3344-8774-89119B69AB59}"/>
                    </a:ext>
                  </a:extLst>
                </p:cNvPr>
                <p:cNvCxnSpPr>
                  <a:cxnSpLocks/>
                </p:cNvCxnSpPr>
                <p:nvPr/>
              </p:nvCxnSpPr>
              <p:spPr>
                <a:xfrm flipH="1">
                  <a:off x="7366518" y="2263996"/>
                  <a:ext cx="443802" cy="4656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77D672B-BEE9-5B40-9324-992B737AA696}"/>
                  </a:ext>
                </a:extLst>
              </p:cNvPr>
              <p:cNvGrpSpPr/>
              <p:nvPr/>
            </p:nvGrpSpPr>
            <p:grpSpPr>
              <a:xfrm>
                <a:off x="8780736" y="2852936"/>
                <a:ext cx="103981" cy="360040"/>
                <a:chOff x="8780736" y="2852936"/>
                <a:chExt cx="103981" cy="360040"/>
              </a:xfrm>
            </p:grpSpPr>
            <p:sp>
              <p:nvSpPr>
                <p:cNvPr id="4" name="Rectangle 3">
                  <a:extLst>
                    <a:ext uri="{FF2B5EF4-FFF2-40B4-BE49-F238E27FC236}">
                      <a16:creationId xmlns:a16="http://schemas.microsoft.com/office/drawing/2014/main" id="{36201000-F49E-B24F-A157-431B8948843C}"/>
                    </a:ext>
                  </a:extLst>
                </p:cNvPr>
                <p:cNvSpPr/>
                <p:nvPr/>
              </p:nvSpPr>
              <p:spPr>
                <a:xfrm>
                  <a:off x="8780736" y="28529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42488590-7FFF-EA44-8C6B-4A355C6BC026}"/>
                    </a:ext>
                  </a:extLst>
                </p:cNvPr>
                <p:cNvSpPr/>
                <p:nvPr/>
              </p:nvSpPr>
              <p:spPr>
                <a:xfrm>
                  <a:off x="8814122" y="28987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3" name="Group 22">
              <a:extLst>
                <a:ext uri="{FF2B5EF4-FFF2-40B4-BE49-F238E27FC236}">
                  <a16:creationId xmlns:a16="http://schemas.microsoft.com/office/drawing/2014/main" id="{A8B0073F-BEAF-304D-A766-38451594EAF8}"/>
                </a:ext>
              </a:extLst>
            </p:cNvPr>
            <p:cNvGrpSpPr/>
            <p:nvPr/>
          </p:nvGrpSpPr>
          <p:grpSpPr>
            <a:xfrm>
              <a:off x="8478862" y="3246120"/>
              <a:ext cx="609172" cy="744460"/>
              <a:chOff x="8478862" y="3246120"/>
              <a:chExt cx="609172" cy="744460"/>
            </a:xfrm>
          </p:grpSpPr>
          <p:sp>
            <p:nvSpPr>
              <p:cNvPr id="38" name="TextBox 37">
                <a:extLst>
                  <a:ext uri="{FF2B5EF4-FFF2-40B4-BE49-F238E27FC236}">
                    <a16:creationId xmlns:a16="http://schemas.microsoft.com/office/drawing/2014/main" id="{77447C96-058C-CE47-8C56-AC2F8CD795D7}"/>
                  </a:ext>
                </a:extLst>
              </p:cNvPr>
              <p:cNvSpPr txBox="1"/>
              <p:nvPr/>
            </p:nvSpPr>
            <p:spPr>
              <a:xfrm>
                <a:off x="8478862" y="3621248"/>
                <a:ext cx="609172" cy="369332"/>
              </a:xfrm>
              <a:prstGeom prst="rect">
                <a:avLst/>
              </a:prstGeom>
              <a:noFill/>
            </p:spPr>
            <p:txBody>
              <a:bodyPr wrap="square" rtlCol="0">
                <a:spAutoFit/>
              </a:bodyPr>
              <a:lstStyle/>
              <a:p>
                <a:pPr algn="l" rtl="0"/>
                <a:r>
                  <a:rPr lang="en-US" dirty="0"/>
                  <a:t>Slit</a:t>
                </a:r>
              </a:p>
            </p:txBody>
          </p:sp>
          <p:cxnSp>
            <p:nvCxnSpPr>
              <p:cNvPr id="40" name="Straight Arrow Connector 39">
                <a:extLst>
                  <a:ext uri="{FF2B5EF4-FFF2-40B4-BE49-F238E27FC236}">
                    <a16:creationId xmlns:a16="http://schemas.microsoft.com/office/drawing/2014/main" id="{4123A760-9C30-8A40-A0FD-52D7B6ADD22D}"/>
                  </a:ext>
                </a:extLst>
              </p:cNvPr>
              <p:cNvCxnSpPr>
                <a:cxnSpLocks/>
              </p:cNvCxnSpPr>
              <p:nvPr/>
            </p:nvCxnSpPr>
            <p:spPr>
              <a:xfrm flipV="1">
                <a:off x="8770620" y="3246120"/>
                <a:ext cx="30480" cy="426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63DD0DE5-1379-D441-908A-6586AF75B5E2}"/>
              </a:ext>
            </a:extLst>
          </p:cNvPr>
          <p:cNvGrpSpPr/>
          <p:nvPr/>
        </p:nvGrpSpPr>
        <p:grpSpPr>
          <a:xfrm>
            <a:off x="2411760" y="980728"/>
            <a:ext cx="3094713" cy="2863608"/>
            <a:chOff x="2458999" y="980728"/>
            <a:chExt cx="3094713" cy="2863608"/>
          </a:xfrm>
        </p:grpSpPr>
        <p:grpSp>
          <p:nvGrpSpPr>
            <p:cNvPr id="26" name="Group 25">
              <a:extLst>
                <a:ext uri="{FF2B5EF4-FFF2-40B4-BE49-F238E27FC236}">
                  <a16:creationId xmlns:a16="http://schemas.microsoft.com/office/drawing/2014/main" id="{8D4B6973-F675-874D-BB8C-E47236618E19}"/>
                </a:ext>
              </a:extLst>
            </p:cNvPr>
            <p:cNvGrpSpPr/>
            <p:nvPr/>
          </p:nvGrpSpPr>
          <p:grpSpPr>
            <a:xfrm>
              <a:off x="2699792" y="980728"/>
              <a:ext cx="2853920" cy="2863608"/>
              <a:chOff x="2549815" y="1311290"/>
              <a:chExt cx="2853920" cy="2863608"/>
            </a:xfrm>
          </p:grpSpPr>
          <p:pic>
            <p:nvPicPr>
              <p:cNvPr id="25" name="Picture 24">
                <a:extLst>
                  <a:ext uri="{FF2B5EF4-FFF2-40B4-BE49-F238E27FC236}">
                    <a16:creationId xmlns:a16="http://schemas.microsoft.com/office/drawing/2014/main" id="{CD9F1375-2A1D-5742-BCD7-503A37F8AF58}"/>
                  </a:ext>
                </a:extLst>
              </p:cNvPr>
              <p:cNvPicPr>
                <a:picLocks noChangeAspect="1"/>
              </p:cNvPicPr>
              <p:nvPr/>
            </p:nvPicPr>
            <p:blipFill>
              <a:blip r:embed="rId8" cstate="print">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995936" y="2276872"/>
                <a:ext cx="1407799" cy="1330870"/>
              </a:xfrm>
              <a:prstGeom prst="rect">
                <a:avLst/>
              </a:prstGeom>
            </p:spPr>
          </p:pic>
          <p:grpSp>
            <p:nvGrpSpPr>
              <p:cNvPr id="3" name="Group 2">
                <a:extLst>
                  <a:ext uri="{FF2B5EF4-FFF2-40B4-BE49-F238E27FC236}">
                    <a16:creationId xmlns:a16="http://schemas.microsoft.com/office/drawing/2014/main" id="{DAC05761-AE46-1C43-B717-B59DFC3EBBBC}"/>
                  </a:ext>
                </a:extLst>
              </p:cNvPr>
              <p:cNvGrpSpPr/>
              <p:nvPr/>
            </p:nvGrpSpPr>
            <p:grpSpPr>
              <a:xfrm>
                <a:off x="2549815" y="1311290"/>
                <a:ext cx="2710531" cy="2863608"/>
                <a:chOff x="2807448" y="2541958"/>
                <a:chExt cx="2710531" cy="2863608"/>
              </a:xfrm>
            </p:grpSpPr>
            <p:pic>
              <p:nvPicPr>
                <p:cNvPr id="14" name="Picture 13">
                  <a:extLst>
                    <a:ext uri="{FF2B5EF4-FFF2-40B4-BE49-F238E27FC236}">
                      <a16:creationId xmlns:a16="http://schemas.microsoft.com/office/drawing/2014/main" id="{D9C8C024-A060-E647-B044-BCE556AE13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07448" y="3159812"/>
                  <a:ext cx="1437153" cy="2245754"/>
                </a:xfrm>
                <a:prstGeom prst="rect">
                  <a:avLst/>
                </a:prstGeom>
              </p:spPr>
            </p:pic>
            <p:sp>
              <p:nvSpPr>
                <p:cNvPr id="15" name="TextBox 14">
                  <a:extLst>
                    <a:ext uri="{FF2B5EF4-FFF2-40B4-BE49-F238E27FC236}">
                      <a16:creationId xmlns:a16="http://schemas.microsoft.com/office/drawing/2014/main" id="{3833C1B5-D041-954C-8B05-98A017B04479}"/>
                    </a:ext>
                  </a:extLst>
                </p:cNvPr>
                <p:cNvSpPr txBox="1"/>
                <p:nvPr/>
              </p:nvSpPr>
              <p:spPr>
                <a:xfrm>
                  <a:off x="3033003" y="2541958"/>
                  <a:ext cx="2484976" cy="1077218"/>
                </a:xfrm>
                <a:prstGeom prst="rect">
                  <a:avLst/>
                </a:prstGeom>
                <a:noFill/>
              </p:spPr>
              <p:txBody>
                <a:bodyPr wrap="none" rtlCol="0">
                  <a:spAutoFit/>
                </a:bodyPr>
                <a:lstStyle/>
                <a:p>
                  <a:pPr algn="ctr" rtl="0"/>
                  <a:r>
                    <a:rPr lang="en-US" sz="3200" dirty="0"/>
                    <a:t>Color channel</a:t>
                  </a:r>
                  <a:br>
                    <a:rPr lang="en-US" sz="3200" dirty="0"/>
                  </a:br>
                  <a:r>
                    <a:rPr lang="en-US" sz="3200" dirty="0"/>
                    <a:t>split-view</a:t>
                  </a:r>
                </a:p>
              </p:txBody>
            </p:sp>
          </p:grpSp>
        </p:grpSp>
        <p:grpSp>
          <p:nvGrpSpPr>
            <p:cNvPr id="16" name="Group 15">
              <a:extLst>
                <a:ext uri="{FF2B5EF4-FFF2-40B4-BE49-F238E27FC236}">
                  <a16:creationId xmlns:a16="http://schemas.microsoft.com/office/drawing/2014/main" id="{708AD0D9-1B46-0745-98F8-89CBFC14D2AA}"/>
                </a:ext>
              </a:extLst>
            </p:cNvPr>
            <p:cNvGrpSpPr/>
            <p:nvPr/>
          </p:nvGrpSpPr>
          <p:grpSpPr>
            <a:xfrm>
              <a:off x="2647801" y="3266896"/>
              <a:ext cx="103981" cy="360040"/>
              <a:chOff x="8933136" y="3005336"/>
              <a:chExt cx="103981" cy="360040"/>
            </a:xfrm>
          </p:grpSpPr>
          <p:sp>
            <p:nvSpPr>
              <p:cNvPr id="35" name="Rectangle 34">
                <a:extLst>
                  <a:ext uri="{FF2B5EF4-FFF2-40B4-BE49-F238E27FC236}">
                    <a16:creationId xmlns:a16="http://schemas.microsoft.com/office/drawing/2014/main" id="{CC23ECFB-2E8D-0A4B-9B8A-596E0918FCB3}"/>
                  </a:ext>
                </a:extLst>
              </p:cNvPr>
              <p:cNvSpPr/>
              <p:nvPr/>
            </p:nvSpPr>
            <p:spPr>
              <a:xfrm>
                <a:off x="8933136" y="3005336"/>
                <a:ext cx="1039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35">
                <a:extLst>
                  <a:ext uri="{FF2B5EF4-FFF2-40B4-BE49-F238E27FC236}">
                    <a16:creationId xmlns:a16="http://schemas.microsoft.com/office/drawing/2014/main" id="{06445841-5514-4C48-95A1-8E10656B2258}"/>
                  </a:ext>
                </a:extLst>
              </p:cNvPr>
              <p:cNvSpPr/>
              <p:nvPr/>
            </p:nvSpPr>
            <p:spPr>
              <a:xfrm>
                <a:off x="8951282" y="3051146"/>
                <a:ext cx="41563" cy="263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7" name="TextBox 46">
              <a:extLst>
                <a:ext uri="{FF2B5EF4-FFF2-40B4-BE49-F238E27FC236}">
                  <a16:creationId xmlns:a16="http://schemas.microsoft.com/office/drawing/2014/main" id="{17C33C4C-95ED-CF40-BE30-49B8B2EEE6E6}"/>
                </a:ext>
              </a:extLst>
            </p:cNvPr>
            <p:cNvSpPr txBox="1"/>
            <p:nvPr/>
          </p:nvSpPr>
          <p:spPr>
            <a:xfrm>
              <a:off x="2458999" y="2924280"/>
              <a:ext cx="609172" cy="369332"/>
            </a:xfrm>
            <a:prstGeom prst="rect">
              <a:avLst/>
            </a:prstGeom>
            <a:noFill/>
          </p:spPr>
          <p:txBody>
            <a:bodyPr wrap="square" rtlCol="0">
              <a:spAutoFit/>
            </a:bodyPr>
            <a:lstStyle/>
            <a:p>
              <a:pPr algn="l" rtl="0"/>
              <a:r>
                <a:rPr lang="en-US" dirty="0"/>
                <a:t>Slit</a:t>
              </a:r>
            </a:p>
          </p:txBody>
        </p:sp>
      </p:grpSp>
      <p:sp>
        <p:nvSpPr>
          <p:cNvPr id="21" name="Rectangle 20">
            <a:extLst>
              <a:ext uri="{FF2B5EF4-FFF2-40B4-BE49-F238E27FC236}">
                <a16:creationId xmlns:a16="http://schemas.microsoft.com/office/drawing/2014/main" id="{F3FE881B-6CEA-1F4F-9D05-83B412C4FB63}"/>
              </a:ext>
            </a:extLst>
          </p:cNvPr>
          <p:cNvSpPr/>
          <p:nvPr/>
        </p:nvSpPr>
        <p:spPr>
          <a:xfrm>
            <a:off x="-17800" y="6136741"/>
            <a:ext cx="9230561" cy="954107"/>
          </a:xfrm>
          <a:prstGeom prst="rect">
            <a:avLst/>
          </a:prstGeom>
        </p:spPr>
        <p:txBody>
          <a:bodyPr wrap="square">
            <a:spAutoFit/>
          </a:bodyPr>
          <a:lstStyle/>
          <a:p>
            <a:pPr algn="l" rtl="0"/>
            <a:r>
              <a:rPr lang="en-US" sz="1400" dirty="0"/>
              <a:t>Zhang, Z. et al., </a:t>
            </a:r>
            <a:r>
              <a:rPr lang="en-US" sz="1400" i="1" dirty="0"/>
              <a:t>Nat. Methods</a:t>
            </a:r>
            <a:r>
              <a:rPr lang="en-US" sz="1400" dirty="0"/>
              <a:t> </a:t>
            </a:r>
            <a:r>
              <a:rPr lang="en-US" sz="1400" b="1" dirty="0"/>
              <a:t>12</a:t>
            </a:r>
            <a:r>
              <a:rPr lang="en-US" sz="1400" dirty="0"/>
              <a:t>, 935–938 (2015).</a:t>
            </a:r>
          </a:p>
          <a:p>
            <a:pPr algn="l" rtl="0"/>
            <a:r>
              <a:rPr lang="en-US" sz="1400" dirty="0"/>
              <a:t>Dong, B. </a:t>
            </a:r>
            <a:r>
              <a:rPr lang="en-US" sz="1400" i="1" dirty="0"/>
              <a:t>et al.,</a:t>
            </a:r>
            <a:r>
              <a:rPr lang="en-US" sz="1400" dirty="0"/>
              <a:t> </a:t>
            </a:r>
            <a:r>
              <a:rPr lang="en-US" sz="1400" i="1" dirty="0"/>
              <a:t>Nat. </a:t>
            </a:r>
            <a:r>
              <a:rPr lang="en-US" sz="1400" i="1" dirty="0" err="1"/>
              <a:t>Commun</a:t>
            </a:r>
            <a:r>
              <a:rPr lang="en-US" sz="1400" i="1" dirty="0"/>
              <a:t>.</a:t>
            </a:r>
            <a:r>
              <a:rPr lang="en-US" sz="1400" dirty="0"/>
              <a:t> </a:t>
            </a:r>
            <a:r>
              <a:rPr lang="en-US" sz="1400" b="1" dirty="0"/>
              <a:t>7</a:t>
            </a:r>
            <a:r>
              <a:rPr lang="en-US" sz="1400" dirty="0"/>
              <a:t>, 1–8 (2016).</a:t>
            </a:r>
          </a:p>
          <a:p>
            <a:pPr algn="l" rtl="0"/>
            <a:r>
              <a:rPr lang="en-US" sz="1400" dirty="0" err="1"/>
              <a:t>Mlodzianoski</a:t>
            </a:r>
            <a:r>
              <a:rPr lang="en-US" sz="1400" dirty="0"/>
              <a:t>, M. J. et al., </a:t>
            </a:r>
            <a:r>
              <a:rPr lang="en-US" sz="1400" i="1" dirty="0" err="1"/>
              <a:t>PLoS</a:t>
            </a:r>
            <a:r>
              <a:rPr lang="en-US" sz="1400" i="1" dirty="0"/>
              <a:t> One</a:t>
            </a:r>
            <a:r>
              <a:rPr lang="en-US" sz="1400" dirty="0"/>
              <a:t> </a:t>
            </a:r>
            <a:r>
              <a:rPr lang="en-US" sz="1400" b="1" dirty="0"/>
              <a:t>11</a:t>
            </a:r>
            <a:r>
              <a:rPr lang="en-US" sz="1400" dirty="0"/>
              <a:t>, 1–12 (2016).</a:t>
            </a:r>
          </a:p>
          <a:p>
            <a:pPr algn="l" rtl="0"/>
            <a:endParaRPr lang="en-US" sz="1400" dirty="0">
              <a:effectLst/>
            </a:endParaRPr>
          </a:p>
        </p:txBody>
      </p:sp>
      <p:grpSp>
        <p:nvGrpSpPr>
          <p:cNvPr id="31" name="Group 30">
            <a:extLst>
              <a:ext uri="{FF2B5EF4-FFF2-40B4-BE49-F238E27FC236}">
                <a16:creationId xmlns:a16="http://schemas.microsoft.com/office/drawing/2014/main" id="{DF5053C2-1D7E-C448-878F-5DD957E06BF8}"/>
              </a:ext>
            </a:extLst>
          </p:cNvPr>
          <p:cNvGrpSpPr/>
          <p:nvPr/>
        </p:nvGrpSpPr>
        <p:grpSpPr>
          <a:xfrm>
            <a:off x="2988828" y="4379309"/>
            <a:ext cx="1871204" cy="1399114"/>
            <a:chOff x="3184994" y="4379310"/>
            <a:chExt cx="1871204" cy="1399114"/>
          </a:xfrm>
        </p:grpSpPr>
        <p:sp>
          <p:nvSpPr>
            <p:cNvPr id="53" name="TextBox 52">
              <a:extLst>
                <a:ext uri="{FF2B5EF4-FFF2-40B4-BE49-F238E27FC236}">
                  <a16:creationId xmlns:a16="http://schemas.microsoft.com/office/drawing/2014/main" id="{2C245791-873F-EC42-9179-AA13236FA333}"/>
                </a:ext>
              </a:extLst>
            </p:cNvPr>
            <p:cNvSpPr txBox="1"/>
            <p:nvPr/>
          </p:nvSpPr>
          <p:spPr>
            <a:xfrm>
              <a:off x="3184994" y="4947427"/>
              <a:ext cx="1871204" cy="830997"/>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Space</a:t>
              </a:r>
            </a:p>
            <a:p>
              <a:pPr marL="457200" indent="-457200" algn="l" rtl="0">
                <a:buClr>
                  <a:srgbClr val="FF0000"/>
                </a:buClr>
                <a:buFont typeface="System Font Regular"/>
                <a:buChar char="✗"/>
              </a:pPr>
              <a:endParaRPr lang="en-US" sz="2400" dirty="0"/>
            </a:p>
          </p:txBody>
        </p:sp>
        <p:sp>
          <p:nvSpPr>
            <p:cNvPr id="56" name="TextBox 55">
              <a:extLst>
                <a:ext uri="{FF2B5EF4-FFF2-40B4-BE49-F238E27FC236}">
                  <a16:creationId xmlns:a16="http://schemas.microsoft.com/office/drawing/2014/main" id="{3C21ED19-31C0-124C-980B-1E0445A80775}"/>
                </a:ext>
              </a:extLst>
            </p:cNvPr>
            <p:cNvSpPr txBox="1"/>
            <p:nvPr/>
          </p:nvSpPr>
          <p:spPr>
            <a:xfrm>
              <a:off x="3184994" y="4379310"/>
              <a:ext cx="1363718" cy="461665"/>
            </a:xfrm>
            <a:prstGeom prst="rect">
              <a:avLst/>
            </a:prstGeom>
            <a:noFill/>
          </p:spPr>
          <p:txBody>
            <a:bodyPr wrap="square" rtlCol="0">
              <a:spAutoFit/>
            </a:bodyPr>
            <a:lstStyle/>
            <a:p>
              <a:pPr marL="457200" indent="-457200" algn="l" rtl="0">
                <a:buClr>
                  <a:srgbClr val="00D867"/>
                </a:buClr>
                <a:buFont typeface="System Font Regular"/>
                <a:buChar char="✓"/>
              </a:pPr>
              <a:r>
                <a:rPr lang="en-US" sz="2400" dirty="0"/>
                <a:t>Time</a:t>
              </a:r>
            </a:p>
          </p:txBody>
        </p:sp>
      </p:grpSp>
      <p:grpSp>
        <p:nvGrpSpPr>
          <p:cNvPr id="30" name="Group 29">
            <a:extLst>
              <a:ext uri="{FF2B5EF4-FFF2-40B4-BE49-F238E27FC236}">
                <a16:creationId xmlns:a16="http://schemas.microsoft.com/office/drawing/2014/main" id="{FF7022B4-EDDE-3A48-911C-EEACA5620D1A}"/>
              </a:ext>
            </a:extLst>
          </p:cNvPr>
          <p:cNvGrpSpPr/>
          <p:nvPr/>
        </p:nvGrpSpPr>
        <p:grpSpPr>
          <a:xfrm>
            <a:off x="6372200" y="4379309"/>
            <a:ext cx="2584764" cy="1990986"/>
            <a:chOff x="6684658" y="4379309"/>
            <a:chExt cx="2584764" cy="1990986"/>
          </a:xfrm>
        </p:grpSpPr>
        <p:sp>
          <p:nvSpPr>
            <p:cNvPr id="54" name="TextBox 53">
              <a:extLst>
                <a:ext uri="{FF2B5EF4-FFF2-40B4-BE49-F238E27FC236}">
                  <a16:creationId xmlns:a16="http://schemas.microsoft.com/office/drawing/2014/main" id="{B54A7536-D540-B54B-92A1-16C6E4C1DEE8}"/>
                </a:ext>
              </a:extLst>
            </p:cNvPr>
            <p:cNvSpPr txBox="1"/>
            <p:nvPr/>
          </p:nvSpPr>
          <p:spPr>
            <a:xfrm>
              <a:off x="6684658" y="5262299"/>
              <a:ext cx="2584764" cy="1107996"/>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Space </a:t>
              </a:r>
              <a:r>
                <a:rPr lang="en-US" dirty="0"/>
                <a:t>(&lt;20⨉20μm²)</a:t>
              </a:r>
            </a:p>
            <a:p>
              <a:pPr marL="457200" indent="-457200" algn="l" rtl="0">
                <a:buClr>
                  <a:srgbClr val="FF0000"/>
                </a:buClr>
                <a:buFont typeface="System Font Regular"/>
                <a:buChar char="✗"/>
              </a:pPr>
              <a:r>
                <a:rPr lang="en-US" sz="2400" dirty="0"/>
                <a:t>SNR</a:t>
              </a:r>
            </a:p>
          </p:txBody>
        </p:sp>
        <p:sp>
          <p:nvSpPr>
            <p:cNvPr id="57" name="TextBox 56">
              <a:extLst>
                <a:ext uri="{FF2B5EF4-FFF2-40B4-BE49-F238E27FC236}">
                  <a16:creationId xmlns:a16="http://schemas.microsoft.com/office/drawing/2014/main" id="{C1D84BB9-32CA-1648-B102-E10E1C4C2298}"/>
                </a:ext>
              </a:extLst>
            </p:cNvPr>
            <p:cNvSpPr txBox="1"/>
            <p:nvPr/>
          </p:nvSpPr>
          <p:spPr>
            <a:xfrm>
              <a:off x="6684658" y="4379309"/>
              <a:ext cx="2232248" cy="830997"/>
            </a:xfrm>
            <a:prstGeom prst="rect">
              <a:avLst/>
            </a:prstGeom>
            <a:noFill/>
          </p:spPr>
          <p:txBody>
            <a:bodyPr wrap="square" rtlCol="0">
              <a:spAutoFit/>
            </a:bodyPr>
            <a:lstStyle/>
            <a:p>
              <a:pPr marL="457200" indent="-457200" algn="l" rtl="0">
                <a:buClr>
                  <a:srgbClr val="00D867"/>
                </a:buClr>
                <a:buFont typeface="System Font Regular"/>
                <a:buChar char="✓"/>
              </a:pPr>
              <a:r>
                <a:rPr lang="en-US" sz="2400" dirty="0"/>
                <a:t>Time</a:t>
              </a:r>
            </a:p>
            <a:p>
              <a:pPr marL="457200" indent="-457200" algn="l" rtl="0">
                <a:buClr>
                  <a:srgbClr val="00D867"/>
                </a:buClr>
                <a:buFont typeface="System Font Regular"/>
                <a:buChar char="✓"/>
              </a:pPr>
              <a:r>
                <a:rPr lang="en-US" sz="2400" dirty="0"/>
                <a:t>More colors</a:t>
              </a:r>
            </a:p>
          </p:txBody>
        </p:sp>
      </p:grpSp>
      <p:grpSp>
        <p:nvGrpSpPr>
          <p:cNvPr id="32" name="Group 31">
            <a:extLst>
              <a:ext uri="{FF2B5EF4-FFF2-40B4-BE49-F238E27FC236}">
                <a16:creationId xmlns:a16="http://schemas.microsoft.com/office/drawing/2014/main" id="{175C50CA-C620-A64F-B3AC-EF4DACAA8A4E}"/>
              </a:ext>
            </a:extLst>
          </p:cNvPr>
          <p:cNvGrpSpPr/>
          <p:nvPr/>
        </p:nvGrpSpPr>
        <p:grpSpPr>
          <a:xfrm>
            <a:off x="379288" y="4379309"/>
            <a:ext cx="1528415" cy="987323"/>
            <a:chOff x="379288" y="4485762"/>
            <a:chExt cx="1528415" cy="987323"/>
          </a:xfrm>
        </p:grpSpPr>
        <p:sp>
          <p:nvSpPr>
            <p:cNvPr id="52" name="TextBox 51">
              <a:extLst>
                <a:ext uri="{FF2B5EF4-FFF2-40B4-BE49-F238E27FC236}">
                  <a16:creationId xmlns:a16="http://schemas.microsoft.com/office/drawing/2014/main" id="{169ED29A-AC95-0247-B4B1-ECDA604E0350}"/>
                </a:ext>
              </a:extLst>
            </p:cNvPr>
            <p:cNvSpPr txBox="1"/>
            <p:nvPr/>
          </p:nvSpPr>
          <p:spPr>
            <a:xfrm>
              <a:off x="379289" y="5011420"/>
              <a:ext cx="1363718" cy="461665"/>
            </a:xfrm>
            <a:prstGeom prst="rect">
              <a:avLst/>
            </a:prstGeom>
            <a:noFill/>
          </p:spPr>
          <p:txBody>
            <a:bodyPr wrap="square" rtlCol="0">
              <a:spAutoFit/>
            </a:bodyPr>
            <a:lstStyle/>
            <a:p>
              <a:pPr marL="457200" indent="-457200" algn="l" rtl="0">
                <a:buClr>
                  <a:srgbClr val="FF0000"/>
                </a:buClr>
                <a:buFont typeface="System Font Regular"/>
                <a:buChar char="✗"/>
              </a:pPr>
              <a:r>
                <a:rPr lang="en-US" sz="2400" dirty="0"/>
                <a:t>Time</a:t>
              </a:r>
            </a:p>
          </p:txBody>
        </p:sp>
        <p:sp>
          <p:nvSpPr>
            <p:cNvPr id="60" name="TextBox 59">
              <a:extLst>
                <a:ext uri="{FF2B5EF4-FFF2-40B4-BE49-F238E27FC236}">
                  <a16:creationId xmlns:a16="http://schemas.microsoft.com/office/drawing/2014/main" id="{C2CDE04E-5146-A247-B4A4-C86900A8867D}"/>
                </a:ext>
              </a:extLst>
            </p:cNvPr>
            <p:cNvSpPr txBox="1"/>
            <p:nvPr/>
          </p:nvSpPr>
          <p:spPr>
            <a:xfrm>
              <a:off x="379288" y="4485762"/>
              <a:ext cx="1528415" cy="461665"/>
            </a:xfrm>
            <a:prstGeom prst="rect">
              <a:avLst/>
            </a:prstGeom>
            <a:noFill/>
          </p:spPr>
          <p:txBody>
            <a:bodyPr wrap="square" rtlCol="0">
              <a:spAutoFit/>
            </a:bodyPr>
            <a:lstStyle/>
            <a:p>
              <a:pPr marL="457200" indent="-457200" algn="l" rtl="0">
                <a:buClr>
                  <a:srgbClr val="00D867"/>
                </a:buClr>
                <a:buFont typeface="System Font Regular"/>
                <a:buChar char="✓"/>
              </a:pPr>
              <a:r>
                <a:rPr lang="en-US" sz="2400" dirty="0"/>
                <a:t>Space</a:t>
              </a:r>
            </a:p>
          </p:txBody>
        </p:sp>
      </p:grpSp>
    </p:spTree>
    <p:custDataLst>
      <p:tags r:id="rId1"/>
    </p:custDataLst>
    <p:extLst>
      <p:ext uri="{BB962C8B-B14F-4D97-AF65-F5344CB8AC3E}">
        <p14:creationId xmlns:p14="http://schemas.microsoft.com/office/powerpoint/2010/main" val="39488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8E14-6ACE-B14F-9C1B-8D1C478AD6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69866D-35F9-6142-916D-1179D796587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DD2000D-A9B7-B549-B55B-CE6382B49C41}"/>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987599" y="4317050"/>
            <a:ext cx="4807331" cy="1859915"/>
          </a:xfrm>
          <a:prstGeom prst="rect">
            <a:avLst/>
          </a:prstGeom>
        </p:spPr>
      </p:pic>
      <p:pic>
        <p:nvPicPr>
          <p:cNvPr id="5" name="Picture 4">
            <a:extLst>
              <a:ext uri="{FF2B5EF4-FFF2-40B4-BE49-F238E27FC236}">
                <a16:creationId xmlns:a16="http://schemas.microsoft.com/office/drawing/2014/main" id="{B770AF1B-FD63-734B-85AA-6F9F11998A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339" y="2060850"/>
            <a:ext cx="3537258" cy="4116115"/>
          </a:xfrm>
          <a:prstGeom prst="rect">
            <a:avLst/>
          </a:prstGeom>
        </p:spPr>
      </p:pic>
      <p:pic>
        <p:nvPicPr>
          <p:cNvPr id="6" name="Picture 5">
            <a:extLst>
              <a:ext uri="{FF2B5EF4-FFF2-40B4-BE49-F238E27FC236}">
                <a16:creationId xmlns:a16="http://schemas.microsoft.com/office/drawing/2014/main" id="{5CA31B0C-A09A-9548-9795-C0D5D794346D}"/>
              </a:ext>
            </a:extLst>
          </p:cNvPr>
          <p:cNvPicPr/>
          <p:nvPr/>
        </p:nvPicPr>
        <p:blipFill>
          <a:blip r:embed="rId4" cstate="print">
            <a:extLst>
              <a:ext uri="{28A0092B-C50C-407E-A947-70E740481C1C}">
                <a14:useLocalDpi xmlns:a14="http://schemas.microsoft.com/office/drawing/2010/main"/>
              </a:ext>
            </a:extLst>
          </a:blip>
          <a:stretch>
            <a:fillRect/>
          </a:stretch>
        </p:blipFill>
        <p:spPr>
          <a:xfrm>
            <a:off x="4165908" y="750936"/>
            <a:ext cx="4260850" cy="3195955"/>
          </a:xfrm>
          <a:prstGeom prst="rect">
            <a:avLst/>
          </a:prstGeom>
        </p:spPr>
      </p:pic>
    </p:spTree>
    <p:extLst>
      <p:ext uri="{BB962C8B-B14F-4D97-AF65-F5344CB8AC3E}">
        <p14:creationId xmlns:p14="http://schemas.microsoft.com/office/powerpoint/2010/main" val="216262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0868-CA54-8549-8B3D-FFDBB54C5244}"/>
              </a:ext>
            </a:extLst>
          </p:cNvPr>
          <p:cNvSpPr>
            <a:spLocks noGrp="1"/>
          </p:cNvSpPr>
          <p:nvPr>
            <p:ph type="title"/>
          </p:nvPr>
        </p:nvSpPr>
        <p:spPr>
          <a:xfrm>
            <a:off x="-36512" y="44626"/>
            <a:ext cx="2592288" cy="2117651"/>
          </a:xfrm>
        </p:spPr>
        <p:txBody>
          <a:bodyPr>
            <a:normAutofit fontScale="90000"/>
          </a:bodyPr>
          <a:lstStyle/>
          <a:p>
            <a:pPr algn="ctr"/>
            <a:r>
              <a:rPr lang="en-US" dirty="0"/>
              <a:t>🌴CoCoS🌴</a:t>
            </a:r>
            <a:br>
              <a:rPr lang="en-US" dirty="0"/>
            </a:br>
            <a:r>
              <a:rPr lang="en-US" dirty="0"/>
              <a:t>Optical </a:t>
            </a:r>
            <a:br>
              <a:rPr lang="en-US" dirty="0"/>
            </a:br>
            <a:r>
              <a:rPr lang="en-US" dirty="0"/>
              <a:t>Setup</a:t>
            </a:r>
          </a:p>
        </p:txBody>
      </p:sp>
      <p:grpSp>
        <p:nvGrpSpPr>
          <p:cNvPr id="8" name="Group 7">
            <a:extLst>
              <a:ext uri="{FF2B5EF4-FFF2-40B4-BE49-F238E27FC236}">
                <a16:creationId xmlns:a16="http://schemas.microsoft.com/office/drawing/2014/main" id="{A404CBAD-6464-844A-B4D0-35260F6D1040}"/>
              </a:ext>
            </a:extLst>
          </p:cNvPr>
          <p:cNvGrpSpPr/>
          <p:nvPr/>
        </p:nvGrpSpPr>
        <p:grpSpPr>
          <a:xfrm>
            <a:off x="2512264" y="-37174"/>
            <a:ext cx="6596240" cy="6895174"/>
            <a:chOff x="2195736" y="-37174"/>
            <a:chExt cx="6596240" cy="6895174"/>
          </a:xfrm>
        </p:grpSpPr>
        <p:pic>
          <p:nvPicPr>
            <p:cNvPr id="4" name="Picture 3">
              <a:extLst>
                <a:ext uri="{FF2B5EF4-FFF2-40B4-BE49-F238E27FC236}">
                  <a16:creationId xmlns:a16="http://schemas.microsoft.com/office/drawing/2014/main" id="{895F435C-9DE8-2B44-92C6-83CEAB2E16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8785"/>
            <a:stretch/>
          </p:blipFill>
          <p:spPr>
            <a:xfrm>
              <a:off x="2195736" y="-37174"/>
              <a:ext cx="6596240" cy="6895174"/>
            </a:xfrm>
            <a:prstGeom prst="rect">
              <a:avLst/>
            </a:prstGeom>
          </p:spPr>
        </p:pic>
        <p:sp>
          <p:nvSpPr>
            <p:cNvPr id="5" name="TextBox 4">
              <a:extLst>
                <a:ext uri="{FF2B5EF4-FFF2-40B4-BE49-F238E27FC236}">
                  <a16:creationId xmlns:a16="http://schemas.microsoft.com/office/drawing/2014/main" id="{741C2AF2-FE2D-424A-86B1-5210396A5FEB}"/>
                </a:ext>
              </a:extLst>
            </p:cNvPr>
            <p:cNvSpPr txBox="1"/>
            <p:nvPr/>
          </p:nvSpPr>
          <p:spPr>
            <a:xfrm>
              <a:off x="7649349" y="5085184"/>
              <a:ext cx="782587" cy="369332"/>
            </a:xfrm>
            <a:prstGeom prst="rect">
              <a:avLst/>
            </a:prstGeom>
            <a:noFill/>
          </p:spPr>
          <p:txBody>
            <a:bodyPr wrap="none" rtlCol="0">
              <a:spAutoFit/>
            </a:bodyPr>
            <a:lstStyle/>
            <a:p>
              <a:pPr algn="l" rtl="0"/>
              <a:r>
                <a:rPr lang="en-US" dirty="0">
                  <a:solidFill>
                    <a:schemeClr val="bg1"/>
                  </a:solidFill>
                </a:rPr>
                <a:t>30 μm</a:t>
              </a:r>
            </a:p>
          </p:txBody>
        </p:sp>
        <p:sp>
          <p:nvSpPr>
            <p:cNvPr id="6" name="TextBox 5">
              <a:extLst>
                <a:ext uri="{FF2B5EF4-FFF2-40B4-BE49-F238E27FC236}">
                  <a16:creationId xmlns:a16="http://schemas.microsoft.com/office/drawing/2014/main" id="{C4D51924-9EBC-7F48-9C22-B880DD3A2950}"/>
                </a:ext>
              </a:extLst>
            </p:cNvPr>
            <p:cNvSpPr txBox="1"/>
            <p:nvPr/>
          </p:nvSpPr>
          <p:spPr>
            <a:xfrm>
              <a:off x="4543504" y="5094476"/>
              <a:ext cx="665567" cy="369332"/>
            </a:xfrm>
            <a:prstGeom prst="rect">
              <a:avLst/>
            </a:prstGeom>
            <a:noFill/>
          </p:spPr>
          <p:txBody>
            <a:bodyPr wrap="none" rtlCol="0">
              <a:spAutoFit/>
            </a:bodyPr>
            <a:lstStyle/>
            <a:p>
              <a:pPr algn="l" rtl="0"/>
              <a:r>
                <a:rPr lang="en-US" dirty="0">
                  <a:solidFill>
                    <a:schemeClr val="bg1"/>
                  </a:solidFill>
                </a:rPr>
                <a:t>5 μm</a:t>
              </a:r>
            </a:p>
          </p:txBody>
        </p:sp>
      </p:grpSp>
      <p:sp>
        <p:nvSpPr>
          <p:cNvPr id="7" name="TextBox 6">
            <a:extLst>
              <a:ext uri="{FF2B5EF4-FFF2-40B4-BE49-F238E27FC236}">
                <a16:creationId xmlns:a16="http://schemas.microsoft.com/office/drawing/2014/main" id="{88B76003-EF78-A042-8CD8-40338122A0DB}"/>
              </a:ext>
            </a:extLst>
          </p:cNvPr>
          <p:cNvSpPr txBox="1"/>
          <p:nvPr/>
        </p:nvSpPr>
        <p:spPr>
          <a:xfrm>
            <a:off x="35498" y="2060850"/>
            <a:ext cx="2929875" cy="5262979"/>
          </a:xfrm>
          <a:prstGeom prst="rect">
            <a:avLst/>
          </a:prstGeom>
          <a:noFill/>
        </p:spPr>
        <p:txBody>
          <a:bodyPr wrap="square" rtlCol="0">
            <a:spAutoFit/>
          </a:bodyPr>
          <a:lstStyle/>
          <a:p>
            <a:pPr marL="342900" indent="-342900" algn="l" rtl="0">
              <a:buClr>
                <a:srgbClr val="00B050"/>
              </a:buClr>
              <a:buFont typeface="Wingdings" pitchFamily="2" charset="2"/>
              <a:buChar char="ü"/>
            </a:pPr>
            <a:r>
              <a:rPr lang="en-US" sz="2400" b="1" dirty="0"/>
              <a:t>Large FOV </a:t>
            </a:r>
            <a:br>
              <a:rPr lang="en-US" sz="2400" b="1" dirty="0"/>
            </a:br>
            <a:r>
              <a:rPr lang="en-US" sz="2400" dirty="0"/>
              <a:t>(130⨉130 μm²)</a:t>
            </a:r>
            <a:endParaRPr lang="en-US" sz="2400" b="1" dirty="0"/>
          </a:p>
          <a:p>
            <a:pPr algn="l" rtl="0">
              <a:buClr>
                <a:srgbClr val="00B050"/>
              </a:buClr>
            </a:pPr>
            <a:endParaRPr lang="en-US" sz="2400" dirty="0"/>
          </a:p>
          <a:p>
            <a:pPr marL="342900" indent="-342900" algn="l" rtl="0">
              <a:buClr>
                <a:srgbClr val="00B050"/>
              </a:buClr>
              <a:buFont typeface="Wingdings" pitchFamily="2" charset="2"/>
              <a:buChar char="ü"/>
            </a:pPr>
            <a:r>
              <a:rPr lang="en-US" sz="2400" dirty="0"/>
              <a:t>Almost </a:t>
            </a:r>
            <a:br>
              <a:rPr lang="en-US" sz="2400" dirty="0"/>
            </a:br>
            <a:r>
              <a:rPr lang="en-US" sz="2400" b="1" dirty="0"/>
              <a:t>no photon loss</a:t>
            </a:r>
          </a:p>
          <a:p>
            <a:pPr marL="342900" indent="-342900" algn="l" rtl="0">
              <a:buClr>
                <a:srgbClr val="00B050"/>
              </a:buClr>
              <a:buFont typeface="Wingdings" pitchFamily="2" charset="2"/>
              <a:buChar char="ü"/>
            </a:pPr>
            <a:endParaRPr lang="en-US" sz="2400" b="1" dirty="0"/>
          </a:p>
          <a:p>
            <a:pPr marL="342900" indent="-342900" algn="l" rtl="0">
              <a:buClr>
                <a:srgbClr val="00B050"/>
              </a:buClr>
              <a:buFont typeface="Wingdings" pitchFamily="2" charset="2"/>
              <a:buChar char="ü"/>
            </a:pPr>
            <a:r>
              <a:rPr lang="en-US" sz="2400" b="1" dirty="0"/>
              <a:t>Simultaneous</a:t>
            </a:r>
            <a:r>
              <a:rPr lang="en-US" sz="2400" dirty="0"/>
              <a:t> multi-color acquisition</a:t>
            </a:r>
          </a:p>
          <a:p>
            <a:pPr marL="342900" indent="-342900" algn="l" rtl="0">
              <a:buClr>
                <a:srgbClr val="00B050"/>
              </a:buClr>
              <a:buFont typeface="Wingdings" pitchFamily="2" charset="2"/>
              <a:buChar char="ü"/>
            </a:pPr>
            <a:endParaRPr lang="en-US" sz="2400" dirty="0"/>
          </a:p>
          <a:p>
            <a:pPr marL="342900" indent="-342900" algn="l" rtl="0">
              <a:buClr>
                <a:srgbClr val="00B050"/>
              </a:buClr>
              <a:buFont typeface="Wingdings" pitchFamily="2" charset="2"/>
              <a:buChar char="ü"/>
            </a:pPr>
            <a:r>
              <a:rPr lang="en-US" sz="2400" dirty="0"/>
              <a:t>Simple </a:t>
            </a:r>
            <a:r>
              <a:rPr lang="en-US" sz="2400" b="1" dirty="0"/>
              <a:t>add-on </a:t>
            </a:r>
            <a:r>
              <a:rPr lang="en-US" sz="2400" dirty="0"/>
              <a:t>(maintains optical axis)</a:t>
            </a:r>
          </a:p>
          <a:p>
            <a:pPr marL="342900" indent="-342900" algn="l" rtl="0">
              <a:buClr>
                <a:srgbClr val="00B050"/>
              </a:buClr>
              <a:buFont typeface="Wingdings" pitchFamily="2" charset="2"/>
              <a:buChar char="ü"/>
            </a:pPr>
            <a:endParaRPr lang="he-IL" sz="2400" dirty="0"/>
          </a:p>
        </p:txBody>
      </p:sp>
      <p:sp>
        <p:nvSpPr>
          <p:cNvPr id="3" name="Rectangle 2">
            <a:extLst>
              <a:ext uri="{FF2B5EF4-FFF2-40B4-BE49-F238E27FC236}">
                <a16:creationId xmlns:a16="http://schemas.microsoft.com/office/drawing/2014/main" id="{38130EB3-B35C-D546-8A96-E972426186B8}"/>
              </a:ext>
            </a:extLst>
          </p:cNvPr>
          <p:cNvSpPr/>
          <p:nvPr/>
        </p:nvSpPr>
        <p:spPr>
          <a:xfrm>
            <a:off x="2843808" y="2132856"/>
            <a:ext cx="1800200" cy="381642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TextBox 8">
            <a:extLst>
              <a:ext uri="{FF2B5EF4-FFF2-40B4-BE49-F238E27FC236}">
                <a16:creationId xmlns:a16="http://schemas.microsoft.com/office/drawing/2014/main" id="{419B6118-C76F-384F-893D-E5E0E5686A24}"/>
              </a:ext>
            </a:extLst>
          </p:cNvPr>
          <p:cNvSpPr txBox="1"/>
          <p:nvPr/>
        </p:nvSpPr>
        <p:spPr>
          <a:xfrm>
            <a:off x="3717281" y="2132856"/>
            <a:ext cx="854721" cy="400110"/>
          </a:xfrm>
          <a:prstGeom prst="rect">
            <a:avLst/>
          </a:prstGeom>
          <a:noFill/>
        </p:spPr>
        <p:txBody>
          <a:bodyPr wrap="none" rtlCol="0">
            <a:spAutoFit/>
          </a:bodyPr>
          <a:lstStyle/>
          <a:p>
            <a:r>
              <a:rPr lang="en-US" sz="2000" b="1" dirty="0">
                <a:solidFill>
                  <a:schemeClr val="accent1">
                    <a:lumMod val="50000"/>
                  </a:schemeClr>
                </a:solidFill>
              </a:rPr>
              <a:t>CoCoS</a:t>
            </a:r>
          </a:p>
        </p:txBody>
      </p:sp>
    </p:spTree>
    <p:custDataLst>
      <p:tags r:id="rId1"/>
    </p:custDataLst>
    <p:extLst>
      <p:ext uri="{BB962C8B-B14F-4D97-AF65-F5344CB8AC3E}">
        <p14:creationId xmlns:p14="http://schemas.microsoft.com/office/powerpoint/2010/main" val="372921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633FE-7248-CE45-AD2E-F7B951B3D2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296" t="-1" b="80100"/>
          <a:stretch/>
        </p:blipFill>
        <p:spPr>
          <a:xfrm>
            <a:off x="1745414" y="4115533"/>
            <a:ext cx="5870537" cy="163967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D92D88-502D-3D40-B3A8-FCC24AE94AD0}"/>
                  </a:ext>
                </a:extLst>
              </p:cNvPr>
              <p:cNvSpPr/>
              <p:nvPr/>
            </p:nvSpPr>
            <p:spPr>
              <a:xfrm>
                <a:off x="4565556" y="5767064"/>
                <a:ext cx="4120295" cy="676980"/>
              </a:xfrm>
              <a:prstGeom prst="rect">
                <a:avLst/>
              </a:prstGeom>
            </p:spPr>
            <p:txBody>
              <a:bodyPr wrap="none">
                <a:spAutoFit/>
              </a:bodyPr>
              <a:lstStyle/>
              <a:p>
                <a:pPr algn="l" rtl="0"/>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𝐷</m:t>
                      </m:r>
                      <m:d>
                        <m:dPr>
                          <m:ctrlPr>
                            <a:rPr lang="en-US" sz="2000" i="1">
                              <a:latin typeface="Cambria Math" panose="02040503050406030204" pitchFamily="18" charset="0"/>
                            </a:rPr>
                          </m:ctrlPr>
                        </m:dPr>
                        <m:e>
                          <m:r>
                            <a:rPr lang="en-US" sz="2000" i="1">
                              <a:latin typeface="Cambria Math" panose="02040503050406030204" pitchFamily="18" charset="0"/>
                            </a:rPr>
                            <m:t>𝜆</m:t>
                          </m:r>
                        </m:e>
                      </m:d>
                      <m:r>
                        <a:rPr lang="en-US" sz="2000">
                          <a:latin typeface="Cambria Math" panose="02040503050406030204" pitchFamily="18" charset="0"/>
                        </a:rPr>
                        <m:t>=2</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D</m:t>
                          </m:r>
                        </m:e>
                        <m:sub>
                          <m:r>
                            <m:rPr>
                              <m:sty m:val="p"/>
                            </m:rPr>
                            <a:rPr lang="en-US" sz="2000">
                              <a:latin typeface="Cambria Math" panose="02040503050406030204" pitchFamily="18" charset="0"/>
                            </a:rPr>
                            <m:t>SP</m:t>
                          </m:r>
                        </m:sub>
                      </m:sSub>
                      <m:d>
                        <m:dPr>
                          <m:ctrlPr>
                            <a:rPr lang="en-US" sz="2000" i="1">
                              <a:latin typeface="Cambria Math" panose="02040503050406030204" pitchFamily="18" charset="0"/>
                            </a:rPr>
                          </m:ctrlPr>
                        </m:dPr>
                        <m:e>
                          <m:r>
                            <m:rPr>
                              <m:sty m:val="p"/>
                            </m:rPr>
                            <a:rPr lang="en-US" sz="2000">
                              <a:latin typeface="Cambria Math" panose="02040503050406030204" pitchFamily="18" charset="0"/>
                            </a:rPr>
                            <m:t>λ</m:t>
                          </m:r>
                        </m:e>
                      </m:d>
                      <m:r>
                        <a:rPr lang="en-US" sz="2000">
                          <a:latin typeface="Cambria Math" panose="02040503050406030204" pitchFamily="18" charset="0"/>
                        </a:rPr>
                        <m:t>⋅</m:t>
                      </m:r>
                      <m:r>
                        <m:rPr>
                          <m:sty m:val="p"/>
                        </m:rPr>
                        <a:rPr lang="en-US" sz="2000">
                          <a:latin typeface="Cambria Math" panose="02040503050406030204" pitchFamily="18" charset="0"/>
                        </a:rPr>
                        <m:t>sin</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a:latin typeface="Cambria Math" panose="02040503050406030204" pitchFamily="18" charset="0"/>
                                </a:rPr>
                                <m:t>180°−</m:t>
                              </m:r>
                              <m:r>
                                <a:rPr lang="en-US" sz="2000" i="1">
                                  <a:latin typeface="Cambria Math" panose="02040503050406030204" pitchFamily="18" charset="0"/>
                                </a:rPr>
                                <m:t>𝑅𝑃𝐴</m:t>
                              </m:r>
                            </m:num>
                            <m:den>
                              <m:r>
                                <a:rPr lang="en-US" sz="2000">
                                  <a:latin typeface="Cambria Math" panose="02040503050406030204" pitchFamily="18" charset="0"/>
                                </a:rPr>
                                <m:t>2</m:t>
                              </m:r>
                            </m:den>
                          </m:f>
                        </m:e>
                      </m:d>
                    </m:oMath>
                  </m:oMathPara>
                </a14:m>
                <a:endParaRPr lang="en-US" sz="2000" dirty="0"/>
              </a:p>
            </p:txBody>
          </p:sp>
        </mc:Choice>
        <mc:Fallback xmlns="">
          <p:sp>
            <p:nvSpPr>
              <p:cNvPr id="5" name="Rectangle 4">
                <a:extLst>
                  <a:ext uri="{FF2B5EF4-FFF2-40B4-BE49-F238E27FC236}">
                    <a16:creationId xmlns:a16="http://schemas.microsoft.com/office/drawing/2014/main" id="{68D92D88-502D-3D40-B3A8-FCC24AE94AD0}"/>
                  </a:ext>
                </a:extLst>
              </p:cNvPr>
              <p:cNvSpPr>
                <a:spLocks noRot="1" noChangeAspect="1" noMove="1" noResize="1" noEditPoints="1" noAdjustHandles="1" noChangeArrowheads="1" noChangeShapeType="1" noTextEdit="1"/>
              </p:cNvSpPr>
              <p:nvPr/>
            </p:nvSpPr>
            <p:spPr>
              <a:xfrm>
                <a:off x="4565556" y="5767064"/>
                <a:ext cx="4120295" cy="676980"/>
              </a:xfrm>
              <a:prstGeom prst="rect">
                <a:avLst/>
              </a:prstGeom>
              <a:blipFill>
                <a:blip r:embed="rId5"/>
                <a:stretch>
                  <a:fillRect b="-555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727B084-793D-CA4E-AB96-9BD795DD584E}"/>
              </a:ext>
            </a:extLst>
          </p:cNvPr>
          <p:cNvSpPr>
            <a:spLocks noGrp="1"/>
          </p:cNvSpPr>
          <p:nvPr>
            <p:ph type="title"/>
          </p:nvPr>
        </p:nvSpPr>
        <p:spPr>
          <a:xfrm>
            <a:off x="628650" y="260650"/>
            <a:ext cx="7886700" cy="1325563"/>
          </a:xfrm>
        </p:spPr>
        <p:txBody>
          <a:bodyPr/>
          <a:lstStyle/>
          <a:p>
            <a:r>
              <a:rPr lang="en-US" dirty="0"/>
              <a:t>Operation principle</a:t>
            </a:r>
          </a:p>
        </p:txBody>
      </p:sp>
      <p:sp>
        <p:nvSpPr>
          <p:cNvPr id="3" name="Content Placeholder 2">
            <a:extLst>
              <a:ext uri="{FF2B5EF4-FFF2-40B4-BE49-F238E27FC236}">
                <a16:creationId xmlns:a16="http://schemas.microsoft.com/office/drawing/2014/main" id="{E7530CAA-1FA5-5446-80CB-3E385D97D3F5}"/>
              </a:ext>
            </a:extLst>
          </p:cNvPr>
          <p:cNvSpPr>
            <a:spLocks noGrp="1"/>
          </p:cNvSpPr>
          <p:nvPr>
            <p:ph idx="1"/>
          </p:nvPr>
        </p:nvSpPr>
        <p:spPr>
          <a:xfrm>
            <a:off x="179512" y="2780930"/>
            <a:ext cx="8784976" cy="3324027"/>
          </a:xfrm>
        </p:spPr>
        <p:txBody>
          <a:bodyPr>
            <a:normAutofit/>
          </a:bodyPr>
          <a:lstStyle/>
          <a:p>
            <a:pPr marL="0" indent="0">
              <a:buNone/>
            </a:pPr>
            <a:r>
              <a:rPr lang="en-US" dirty="0">
                <a:solidFill>
                  <a:prstClr val="black"/>
                </a:solidFill>
              </a:rPr>
              <a:t>Atmospheric chromatic aberration correction in astronomy</a:t>
            </a:r>
            <a:endParaRPr lang="en-US" sz="3200" dirty="0">
              <a:solidFill>
                <a:prstClr val="black"/>
              </a:solidFill>
            </a:endParaRPr>
          </a:p>
          <a:p>
            <a:pPr marL="0" indent="0">
              <a:buNone/>
            </a:pPr>
            <a:endParaRPr lang="en-US" sz="3200" dirty="0">
              <a:solidFill>
                <a:prstClr val="black"/>
              </a:solidFill>
            </a:endParaRPr>
          </a:p>
        </p:txBody>
      </p:sp>
      <p:pic>
        <p:nvPicPr>
          <p:cNvPr id="6" name="Content Placeholder 3">
            <a:extLst>
              <a:ext uri="{FF2B5EF4-FFF2-40B4-BE49-F238E27FC236}">
                <a16:creationId xmlns:a16="http://schemas.microsoft.com/office/drawing/2014/main" id="{62EB41E2-48CA-7541-AC14-E7460E3A173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84516" y="1484784"/>
            <a:ext cx="3815876" cy="1180496"/>
          </a:xfrm>
          <a:prstGeom prst="rect">
            <a:avLst/>
          </a:prstGeom>
        </p:spPr>
      </p:pic>
      <p:sp>
        <p:nvSpPr>
          <p:cNvPr id="9" name="Rectangle 8">
            <a:extLst>
              <a:ext uri="{FF2B5EF4-FFF2-40B4-BE49-F238E27FC236}">
                <a16:creationId xmlns:a16="http://schemas.microsoft.com/office/drawing/2014/main" id="{A87B9070-51C7-8D44-B576-8C224DEA6447}"/>
              </a:ext>
            </a:extLst>
          </p:cNvPr>
          <p:cNvSpPr/>
          <p:nvPr/>
        </p:nvSpPr>
        <p:spPr>
          <a:xfrm>
            <a:off x="0" y="6444044"/>
            <a:ext cx="9144000" cy="369332"/>
          </a:xfrm>
          <a:prstGeom prst="rect">
            <a:avLst/>
          </a:prstGeom>
        </p:spPr>
        <p:txBody>
          <a:bodyPr wrap="square">
            <a:spAutoFit/>
          </a:bodyPr>
          <a:lstStyle/>
          <a:p>
            <a:pPr algn="l" rtl="0"/>
            <a:r>
              <a:rPr lang="en-US" dirty="0"/>
              <a:t>Wynne, C. G. &amp; </a:t>
            </a:r>
            <a:r>
              <a:rPr lang="en-US" dirty="0" err="1"/>
              <a:t>Worswick</a:t>
            </a:r>
            <a:r>
              <a:rPr lang="en-US" dirty="0"/>
              <a:t>, S. P., </a:t>
            </a:r>
            <a:r>
              <a:rPr lang="en-US" i="1" dirty="0"/>
              <a:t>Mon. Not. R. Astron. Soc.</a:t>
            </a:r>
            <a:r>
              <a:rPr lang="en-US" dirty="0"/>
              <a:t> </a:t>
            </a:r>
            <a:r>
              <a:rPr lang="en-US" b="1" dirty="0"/>
              <a:t>220</a:t>
            </a:r>
            <a:r>
              <a:rPr lang="en-US" dirty="0"/>
              <a:t>, 657–670 (1986).</a:t>
            </a:r>
          </a:p>
        </p:txBody>
      </p:sp>
      <p:sp>
        <p:nvSpPr>
          <p:cNvPr id="10" name="Content Placeholder 2">
            <a:extLst>
              <a:ext uri="{FF2B5EF4-FFF2-40B4-BE49-F238E27FC236}">
                <a16:creationId xmlns:a16="http://schemas.microsoft.com/office/drawing/2014/main" id="{5C8EE977-08FA-CE43-B8FC-F23A2BF9C3CD}"/>
              </a:ext>
            </a:extLst>
          </p:cNvPr>
          <p:cNvSpPr txBox="1">
            <a:spLocks/>
          </p:cNvSpPr>
          <p:nvPr/>
        </p:nvSpPr>
        <p:spPr>
          <a:xfrm>
            <a:off x="179512" y="1425206"/>
            <a:ext cx="3672409" cy="11804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Double Amici prism</a:t>
            </a:r>
          </a:p>
          <a:p>
            <a:pPr marL="0" indent="0">
              <a:buNone/>
            </a:pPr>
            <a:r>
              <a:rPr lang="en-US" dirty="0"/>
              <a:t>(direct vision prism)</a:t>
            </a:r>
          </a:p>
        </p:txBody>
      </p:sp>
      <p:pic>
        <p:nvPicPr>
          <p:cNvPr id="11" name="Content Placeholder 3">
            <a:extLst>
              <a:ext uri="{FF2B5EF4-FFF2-40B4-BE49-F238E27FC236}">
                <a16:creationId xmlns:a16="http://schemas.microsoft.com/office/drawing/2014/main" id="{AAA99B32-77C3-AF49-B43F-01CE25806A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429" b="34839"/>
          <a:stretch/>
        </p:blipFill>
        <p:spPr>
          <a:xfrm>
            <a:off x="1745412" y="3284986"/>
            <a:ext cx="5653176" cy="840899"/>
          </a:xfrm>
          <a:prstGeom prst="rect">
            <a:avLst/>
          </a:prstGeom>
        </p:spPr>
      </p:pic>
      <p:sp>
        <p:nvSpPr>
          <p:cNvPr id="7" name="Rectangle 6">
            <a:extLst>
              <a:ext uri="{FF2B5EF4-FFF2-40B4-BE49-F238E27FC236}">
                <a16:creationId xmlns:a16="http://schemas.microsoft.com/office/drawing/2014/main" id="{2EC24E1C-F57B-4E47-9EDB-37672A2FAFCC}"/>
              </a:ext>
            </a:extLst>
          </p:cNvPr>
          <p:cNvSpPr/>
          <p:nvPr/>
        </p:nvSpPr>
        <p:spPr>
          <a:xfrm>
            <a:off x="827586" y="5904900"/>
            <a:ext cx="2962735" cy="400110"/>
          </a:xfrm>
          <a:prstGeom prst="rect">
            <a:avLst/>
          </a:prstGeom>
        </p:spPr>
        <p:txBody>
          <a:bodyPr wrap="none">
            <a:spAutoFit/>
          </a:bodyPr>
          <a:lstStyle/>
          <a:p>
            <a:r>
              <a:rPr lang="en-US" sz="2000" dirty="0">
                <a:solidFill>
                  <a:prstClr val="black"/>
                </a:solidFill>
              </a:rPr>
              <a:t>RPA = relative prism angle</a:t>
            </a:r>
          </a:p>
        </p:txBody>
      </p:sp>
    </p:spTree>
    <p:custDataLst>
      <p:tags r:id="rId1"/>
    </p:custDataLst>
    <p:extLst>
      <p:ext uri="{BB962C8B-B14F-4D97-AF65-F5344CB8AC3E}">
        <p14:creationId xmlns:p14="http://schemas.microsoft.com/office/powerpoint/2010/main" val="258163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A368-2C0C-F447-8DBD-BD169039C7A1}"/>
              </a:ext>
            </a:extLst>
          </p:cNvPr>
          <p:cNvSpPr>
            <a:spLocks noGrp="1"/>
          </p:cNvSpPr>
          <p:nvPr>
            <p:ph type="title"/>
          </p:nvPr>
        </p:nvSpPr>
        <p:spPr>
          <a:xfrm>
            <a:off x="251520" y="260650"/>
            <a:ext cx="8513998" cy="1325563"/>
          </a:xfrm>
        </p:spPr>
        <p:txBody>
          <a:bodyPr/>
          <a:lstStyle/>
          <a:p>
            <a:r>
              <a:rPr lang="en-US" dirty="0"/>
              <a:t>Continuously Controlling Spectral-resolution (CoCoS)</a:t>
            </a:r>
          </a:p>
        </p:txBody>
      </p:sp>
      <p:pic>
        <p:nvPicPr>
          <p:cNvPr id="4" name="Picture 3">
            <a:extLst>
              <a:ext uri="{FF2B5EF4-FFF2-40B4-BE49-F238E27FC236}">
                <a16:creationId xmlns:a16="http://schemas.microsoft.com/office/drawing/2014/main" id="{5CAE8942-B550-7743-9C14-A9189FB943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7370"/>
          <a:stretch/>
        </p:blipFill>
        <p:spPr>
          <a:xfrm>
            <a:off x="251520" y="1628800"/>
            <a:ext cx="1926712" cy="1728192"/>
          </a:xfrm>
          <a:prstGeom prst="rect">
            <a:avLst/>
          </a:prstGeom>
        </p:spPr>
      </p:pic>
      <p:sp>
        <p:nvSpPr>
          <p:cNvPr id="12" name="Title 1">
            <a:extLst>
              <a:ext uri="{FF2B5EF4-FFF2-40B4-BE49-F238E27FC236}">
                <a16:creationId xmlns:a16="http://schemas.microsoft.com/office/drawing/2014/main" id="{84CB509E-DF0D-6241-A98E-1B1C90F7BD7D}"/>
              </a:ext>
            </a:extLst>
          </p:cNvPr>
          <p:cNvSpPr txBox="1">
            <a:spLocks/>
          </p:cNvSpPr>
          <p:nvPr/>
        </p:nvSpPr>
        <p:spPr>
          <a:xfrm>
            <a:off x="342460" y="3570983"/>
            <a:ext cx="8513998" cy="3746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Three CoCoS modalities:</a:t>
            </a:r>
          </a:p>
          <a:p>
            <a:endParaRPr lang="en-US" sz="2800" dirty="0"/>
          </a:p>
          <a:p>
            <a:pPr marL="457200" indent="-457200">
              <a:buFont typeface="Arial" panose="020B0604020202020204" pitchFamily="34" charset="0"/>
              <a:buChar char="•"/>
            </a:pPr>
            <a:r>
              <a:rPr lang="en-US" sz="2800" dirty="0">
                <a:solidFill>
                  <a:schemeClr val="accent6"/>
                </a:solidFill>
              </a:rPr>
              <a:t>Localization (no dispersion)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solidFill>
                  <a:srgbClr val="C00000"/>
                </a:solidFill>
              </a:rPr>
              <a:t>Color detection (minimal dispersion)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solidFill>
                  <a:schemeClr val="accent5">
                    <a:lumMod val="75000"/>
                  </a:schemeClr>
                </a:solidFill>
              </a:rPr>
              <a:t>Spectroscopy (fully detailed spectra)</a:t>
            </a:r>
          </a:p>
        </p:txBody>
      </p:sp>
      <p:pic>
        <p:nvPicPr>
          <p:cNvPr id="7" name="Picture 6">
            <a:extLst>
              <a:ext uri="{FF2B5EF4-FFF2-40B4-BE49-F238E27FC236}">
                <a16:creationId xmlns:a16="http://schemas.microsoft.com/office/drawing/2014/main" id="{FA321E02-48AD-0949-830E-61B5E92DFA7E}"/>
              </a:ext>
            </a:extLst>
          </p:cNvPr>
          <p:cNvPicPr>
            <a:picLocks noChangeAspect="1"/>
          </p:cNvPicPr>
          <p:nvPr/>
        </p:nvPicPr>
        <p:blipFill>
          <a:blip r:embed="rId5"/>
          <a:stretch>
            <a:fillRect/>
          </a:stretch>
        </p:blipFill>
        <p:spPr>
          <a:xfrm>
            <a:off x="2071477" y="1710127"/>
            <a:ext cx="6170894" cy="1625256"/>
          </a:xfrm>
          <a:prstGeom prst="rect">
            <a:avLst/>
          </a:prstGeom>
        </p:spPr>
      </p:pic>
      <p:grpSp>
        <p:nvGrpSpPr>
          <p:cNvPr id="40" name="Group 39">
            <a:extLst>
              <a:ext uri="{FF2B5EF4-FFF2-40B4-BE49-F238E27FC236}">
                <a16:creationId xmlns:a16="http://schemas.microsoft.com/office/drawing/2014/main" id="{917110EF-DC4A-A84B-B36D-5E6F385166B3}"/>
              </a:ext>
            </a:extLst>
          </p:cNvPr>
          <p:cNvGrpSpPr/>
          <p:nvPr/>
        </p:nvGrpSpPr>
        <p:grpSpPr>
          <a:xfrm>
            <a:off x="251520" y="1628800"/>
            <a:ext cx="8513998" cy="1728192"/>
            <a:chOff x="251520" y="1556792"/>
            <a:chExt cx="8513998" cy="1728192"/>
          </a:xfrm>
        </p:grpSpPr>
        <p:pic>
          <p:nvPicPr>
            <p:cNvPr id="41" name="Picture 40">
              <a:extLst>
                <a:ext uri="{FF2B5EF4-FFF2-40B4-BE49-F238E27FC236}">
                  <a16:creationId xmlns:a16="http://schemas.microsoft.com/office/drawing/2014/main" id="{4E18BCED-7B3A-CA4E-B704-55133B6D0E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1556792"/>
              <a:ext cx="8513998" cy="1728192"/>
            </a:xfrm>
            <a:prstGeom prst="rect">
              <a:avLst/>
            </a:prstGeom>
          </p:spPr>
        </p:pic>
        <p:sp>
          <p:nvSpPr>
            <p:cNvPr id="42" name="Rectangle 41">
              <a:extLst>
                <a:ext uri="{FF2B5EF4-FFF2-40B4-BE49-F238E27FC236}">
                  <a16:creationId xmlns:a16="http://schemas.microsoft.com/office/drawing/2014/main" id="{41603636-FAC4-F14B-8724-E14B66D642C6}"/>
                </a:ext>
              </a:extLst>
            </p:cNvPr>
            <p:cNvSpPr/>
            <p:nvPr/>
          </p:nvSpPr>
          <p:spPr>
            <a:xfrm>
              <a:off x="2178235" y="1604918"/>
              <a:ext cx="432048" cy="153162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 name="Triangle 9">
            <a:extLst>
              <a:ext uri="{FF2B5EF4-FFF2-40B4-BE49-F238E27FC236}">
                <a16:creationId xmlns:a16="http://schemas.microsoft.com/office/drawing/2014/main" id="{60DE8F83-CC08-0A40-9711-FB11F0BC761B}"/>
              </a:ext>
            </a:extLst>
          </p:cNvPr>
          <p:cNvSpPr/>
          <p:nvPr/>
        </p:nvSpPr>
        <p:spPr>
          <a:xfrm rot="10800000">
            <a:off x="2178236" y="3284984"/>
            <a:ext cx="5922157" cy="648072"/>
          </a:xfrm>
          <a:prstGeom prst="triangle">
            <a:avLst>
              <a:gd name="adj" fmla="val 100000"/>
            </a:avLst>
          </a:prstGeom>
          <a:gradFill flip="none" rotWithShape="1">
            <a:gsLst>
              <a:gs pos="0">
                <a:schemeClr val="accent6">
                  <a:lumMod val="60000"/>
                  <a:lumOff val="40000"/>
                </a:schemeClr>
              </a:gs>
              <a:gs pos="100000">
                <a:srgbClr val="FF7C8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5" name="TextBox 4">
            <a:extLst>
              <a:ext uri="{FF2B5EF4-FFF2-40B4-BE49-F238E27FC236}">
                <a16:creationId xmlns:a16="http://schemas.microsoft.com/office/drawing/2014/main" id="{EBD78C43-4AA3-B147-BC0C-26D72FC712D1}"/>
              </a:ext>
            </a:extLst>
          </p:cNvPr>
          <p:cNvSpPr txBox="1"/>
          <p:nvPr/>
        </p:nvSpPr>
        <p:spPr>
          <a:xfrm>
            <a:off x="2123730" y="3212979"/>
            <a:ext cx="2510495" cy="461665"/>
          </a:xfrm>
          <a:prstGeom prst="rect">
            <a:avLst/>
          </a:prstGeom>
          <a:noFill/>
        </p:spPr>
        <p:txBody>
          <a:bodyPr wrap="none" rtlCol="0">
            <a:spAutoFit/>
          </a:bodyPr>
          <a:lstStyle/>
          <a:p>
            <a:pPr algn="l" rtl="0"/>
            <a:r>
              <a:rPr lang="en-US" sz="2400" dirty="0"/>
              <a:t>SNR &amp; Throughput</a:t>
            </a:r>
          </a:p>
        </p:txBody>
      </p:sp>
      <p:sp>
        <p:nvSpPr>
          <p:cNvPr id="13" name="Triangle 12">
            <a:extLst>
              <a:ext uri="{FF2B5EF4-FFF2-40B4-BE49-F238E27FC236}">
                <a16:creationId xmlns:a16="http://schemas.microsoft.com/office/drawing/2014/main" id="{C13F20E3-6C65-274F-8151-21EDF1A9113F}"/>
              </a:ext>
            </a:extLst>
          </p:cNvPr>
          <p:cNvSpPr/>
          <p:nvPr/>
        </p:nvSpPr>
        <p:spPr>
          <a:xfrm>
            <a:off x="2178236" y="3356992"/>
            <a:ext cx="5922157" cy="648072"/>
          </a:xfrm>
          <a:prstGeom prst="triangle">
            <a:avLst>
              <a:gd name="adj" fmla="val 100000"/>
            </a:avLst>
          </a:prstGeom>
          <a:gradFill flip="none" rotWithShape="1">
            <a:gsLst>
              <a:gs pos="0">
                <a:schemeClr val="accent6">
                  <a:lumMod val="60000"/>
                  <a:lumOff val="40000"/>
                </a:schemeClr>
              </a:gs>
              <a:gs pos="100000">
                <a:srgbClr val="FF7C8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Spectral-resolution</a:t>
            </a:r>
          </a:p>
        </p:txBody>
      </p:sp>
      <p:pic>
        <p:nvPicPr>
          <p:cNvPr id="43" name="Picture 42">
            <a:extLst>
              <a:ext uri="{FF2B5EF4-FFF2-40B4-BE49-F238E27FC236}">
                <a16:creationId xmlns:a16="http://schemas.microsoft.com/office/drawing/2014/main" id="{8E6A3F42-0782-A746-98E8-EEB6E1884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733" y="1236647"/>
            <a:ext cx="567753" cy="2227340"/>
          </a:xfrm>
          <a:prstGeom prst="rect">
            <a:avLst/>
          </a:prstGeom>
        </p:spPr>
      </p:pic>
      <p:sp>
        <p:nvSpPr>
          <p:cNvPr id="44" name="TextBox 43">
            <a:extLst>
              <a:ext uri="{FF2B5EF4-FFF2-40B4-BE49-F238E27FC236}">
                <a16:creationId xmlns:a16="http://schemas.microsoft.com/office/drawing/2014/main" id="{A7BC8F83-2EFF-B540-9CC1-935DBD53F58A}"/>
              </a:ext>
            </a:extLst>
          </p:cNvPr>
          <p:cNvSpPr txBox="1"/>
          <p:nvPr/>
        </p:nvSpPr>
        <p:spPr>
          <a:xfrm>
            <a:off x="8241032" y="3443809"/>
            <a:ext cx="619080" cy="369332"/>
          </a:xfrm>
          <a:prstGeom prst="rect">
            <a:avLst/>
          </a:prstGeom>
          <a:noFill/>
        </p:spPr>
        <p:txBody>
          <a:bodyPr wrap="none" rtlCol="0">
            <a:spAutoFit/>
          </a:bodyPr>
          <a:lstStyle/>
          <a:p>
            <a:r>
              <a:rPr lang="en-US" dirty="0"/>
              <a:t>0.5 s</a:t>
            </a:r>
          </a:p>
        </p:txBody>
      </p:sp>
    </p:spTree>
    <p:custDataLst>
      <p:tags r:id="rId1"/>
    </p:custDataLst>
    <p:extLst>
      <p:ext uri="{BB962C8B-B14F-4D97-AF65-F5344CB8AC3E}">
        <p14:creationId xmlns:p14="http://schemas.microsoft.com/office/powerpoint/2010/main" val="37832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A368-2C0C-F447-8DBD-BD169039C7A1}"/>
              </a:ext>
            </a:extLst>
          </p:cNvPr>
          <p:cNvSpPr>
            <a:spLocks noGrp="1"/>
          </p:cNvSpPr>
          <p:nvPr>
            <p:ph type="title"/>
          </p:nvPr>
        </p:nvSpPr>
        <p:spPr>
          <a:xfrm>
            <a:off x="251520" y="260650"/>
            <a:ext cx="8513998" cy="1325563"/>
          </a:xfrm>
        </p:spPr>
        <p:txBody>
          <a:bodyPr/>
          <a:lstStyle/>
          <a:p>
            <a:r>
              <a:rPr lang="en-US" dirty="0"/>
              <a:t>Continuously Controlling Spectral-resolution (CoCoS)</a:t>
            </a:r>
          </a:p>
        </p:txBody>
      </p:sp>
      <p:pic>
        <p:nvPicPr>
          <p:cNvPr id="7" name="Picture 6">
            <a:extLst>
              <a:ext uri="{FF2B5EF4-FFF2-40B4-BE49-F238E27FC236}">
                <a16:creationId xmlns:a16="http://schemas.microsoft.com/office/drawing/2014/main" id="{71310EF5-F9D5-C449-9207-5256E0B54FE9}"/>
              </a:ext>
            </a:extLst>
          </p:cNvPr>
          <p:cNvPicPr>
            <a:picLocks noChangeAspect="1"/>
          </p:cNvPicPr>
          <p:nvPr/>
        </p:nvPicPr>
        <p:blipFill>
          <a:blip r:embed="rId3"/>
          <a:stretch>
            <a:fillRect/>
          </a:stretch>
        </p:blipFill>
        <p:spPr>
          <a:xfrm>
            <a:off x="2771800" y="4005064"/>
            <a:ext cx="6480720" cy="2603366"/>
          </a:xfrm>
          <a:prstGeom prst="rect">
            <a:avLst/>
          </a:prstGeom>
        </p:spPr>
      </p:pic>
      <p:sp>
        <p:nvSpPr>
          <p:cNvPr id="8" name="Title 1">
            <a:extLst>
              <a:ext uri="{FF2B5EF4-FFF2-40B4-BE49-F238E27FC236}">
                <a16:creationId xmlns:a16="http://schemas.microsoft.com/office/drawing/2014/main" id="{ACEEC4ED-71A8-B14A-8A51-63071840040D}"/>
              </a:ext>
            </a:extLst>
          </p:cNvPr>
          <p:cNvSpPr txBox="1">
            <a:spLocks/>
          </p:cNvSpPr>
          <p:nvPr/>
        </p:nvSpPr>
        <p:spPr>
          <a:xfrm>
            <a:off x="378482" y="3255565"/>
            <a:ext cx="8513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Choosing the ideal spectral-resolution for </a:t>
            </a:r>
            <a:r>
              <a:rPr lang="en-US" sz="3200" dirty="0">
                <a:solidFill>
                  <a:srgbClr val="C00000"/>
                </a:solidFill>
              </a:rPr>
              <a:t>color detection</a:t>
            </a:r>
            <a:r>
              <a:rPr lang="en-US" sz="3200" dirty="0"/>
              <a:t>:</a:t>
            </a:r>
          </a:p>
        </p:txBody>
      </p:sp>
      <p:grpSp>
        <p:nvGrpSpPr>
          <p:cNvPr id="11" name="Group 10">
            <a:extLst>
              <a:ext uri="{FF2B5EF4-FFF2-40B4-BE49-F238E27FC236}">
                <a16:creationId xmlns:a16="http://schemas.microsoft.com/office/drawing/2014/main" id="{4AD58D81-1B7F-CD43-8719-76AC02C33C92}"/>
              </a:ext>
            </a:extLst>
          </p:cNvPr>
          <p:cNvGrpSpPr/>
          <p:nvPr/>
        </p:nvGrpSpPr>
        <p:grpSpPr>
          <a:xfrm>
            <a:off x="251520" y="1628800"/>
            <a:ext cx="8513998" cy="1728192"/>
            <a:chOff x="251520" y="1556792"/>
            <a:chExt cx="8513998" cy="1728192"/>
          </a:xfrm>
        </p:grpSpPr>
        <p:pic>
          <p:nvPicPr>
            <p:cNvPr id="4" name="Picture 3">
              <a:extLst>
                <a:ext uri="{FF2B5EF4-FFF2-40B4-BE49-F238E27FC236}">
                  <a16:creationId xmlns:a16="http://schemas.microsoft.com/office/drawing/2014/main" id="{5CAE8942-B550-7743-9C14-A9189FB943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1556792"/>
              <a:ext cx="8513998" cy="1728192"/>
            </a:xfrm>
            <a:prstGeom prst="rect">
              <a:avLst/>
            </a:prstGeom>
          </p:spPr>
        </p:pic>
        <p:sp>
          <p:nvSpPr>
            <p:cNvPr id="9" name="Rectangle 8">
              <a:extLst>
                <a:ext uri="{FF2B5EF4-FFF2-40B4-BE49-F238E27FC236}">
                  <a16:creationId xmlns:a16="http://schemas.microsoft.com/office/drawing/2014/main" id="{3B277333-F139-704E-8613-2C1D4627C675}"/>
                </a:ext>
              </a:extLst>
            </p:cNvPr>
            <p:cNvSpPr/>
            <p:nvPr/>
          </p:nvSpPr>
          <p:spPr>
            <a:xfrm>
              <a:off x="2178235" y="1604918"/>
              <a:ext cx="432048" cy="153162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pic>
        <p:nvPicPr>
          <p:cNvPr id="10" name="Picture 9">
            <a:extLst>
              <a:ext uri="{FF2B5EF4-FFF2-40B4-BE49-F238E27FC236}">
                <a16:creationId xmlns:a16="http://schemas.microsoft.com/office/drawing/2014/main" id="{CD27F619-4A8D-A642-8377-DAE503A947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30" y="4718150"/>
            <a:ext cx="2755970" cy="1177194"/>
          </a:xfrm>
          <a:prstGeom prst="rect">
            <a:avLst/>
          </a:prstGeom>
        </p:spPr>
      </p:pic>
    </p:spTree>
    <p:extLst>
      <p:ext uri="{BB962C8B-B14F-4D97-AF65-F5344CB8AC3E}">
        <p14:creationId xmlns:p14="http://schemas.microsoft.com/office/powerpoint/2010/main" val="251182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0A30-C7C2-6748-B484-9295EF38EC29}"/>
              </a:ext>
            </a:extLst>
          </p:cNvPr>
          <p:cNvSpPr>
            <a:spLocks noGrp="1"/>
          </p:cNvSpPr>
          <p:nvPr>
            <p:ph type="title"/>
          </p:nvPr>
        </p:nvSpPr>
        <p:spPr>
          <a:xfrm>
            <a:off x="628650" y="188640"/>
            <a:ext cx="7886700" cy="2088232"/>
          </a:xfrm>
        </p:spPr>
        <p:txBody>
          <a:bodyPr>
            <a:normAutofit fontScale="90000"/>
          </a:bodyPr>
          <a:lstStyle/>
          <a:p>
            <a:r>
              <a:rPr lang="en-US" dirty="0"/>
              <a:t>Application 1: </a:t>
            </a:r>
            <a:r>
              <a:rPr lang="en-US" dirty="0">
                <a:solidFill>
                  <a:srgbClr val="C00000"/>
                </a:solidFill>
              </a:rPr>
              <a:t>Color detection</a:t>
            </a:r>
            <a:br>
              <a:rPr lang="en-US" dirty="0"/>
            </a:br>
            <a:br>
              <a:rPr lang="en-US" dirty="0"/>
            </a:br>
            <a:r>
              <a:rPr lang="en-US" dirty="0"/>
              <a:t>Single microRNA identification using 4-color NanoString barcodes</a:t>
            </a:r>
          </a:p>
        </p:txBody>
      </p:sp>
      <p:pic>
        <p:nvPicPr>
          <p:cNvPr id="4" name="Picture 3">
            <a:extLst>
              <a:ext uri="{FF2B5EF4-FFF2-40B4-BE49-F238E27FC236}">
                <a16:creationId xmlns:a16="http://schemas.microsoft.com/office/drawing/2014/main" id="{45799138-9065-B745-9A69-08CB1E56E4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3608" y="2276872"/>
            <a:ext cx="4824536" cy="3783460"/>
          </a:xfrm>
          <a:prstGeom prst="rect">
            <a:avLst/>
          </a:prstGeom>
        </p:spPr>
      </p:pic>
      <p:pic>
        <p:nvPicPr>
          <p:cNvPr id="6" name="Picture 5">
            <a:extLst>
              <a:ext uri="{FF2B5EF4-FFF2-40B4-BE49-F238E27FC236}">
                <a16:creationId xmlns:a16="http://schemas.microsoft.com/office/drawing/2014/main" id="{DE2C4139-C4D4-6C4D-987B-21DE06BE9C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8144" y="2276872"/>
            <a:ext cx="2088232" cy="3783460"/>
          </a:xfrm>
          <a:prstGeom prst="rect">
            <a:avLst/>
          </a:prstGeom>
        </p:spPr>
      </p:pic>
      <p:sp>
        <p:nvSpPr>
          <p:cNvPr id="8" name="TextBox 7">
            <a:extLst>
              <a:ext uri="{FF2B5EF4-FFF2-40B4-BE49-F238E27FC236}">
                <a16:creationId xmlns:a16="http://schemas.microsoft.com/office/drawing/2014/main" id="{2EB6DD0A-7FA0-394F-8703-31B9DC38CB74}"/>
              </a:ext>
            </a:extLst>
          </p:cNvPr>
          <p:cNvSpPr txBox="1"/>
          <p:nvPr/>
        </p:nvSpPr>
        <p:spPr>
          <a:xfrm>
            <a:off x="2637" y="6475890"/>
            <a:ext cx="3734036" cy="369332"/>
          </a:xfrm>
          <a:prstGeom prst="rect">
            <a:avLst/>
          </a:prstGeom>
          <a:noFill/>
        </p:spPr>
        <p:txBody>
          <a:bodyPr wrap="none" rtlCol="0">
            <a:spAutoFit/>
          </a:bodyPr>
          <a:lstStyle/>
          <a:p>
            <a:pPr algn="l" rtl="0"/>
            <a:r>
              <a:rPr lang="en-US" dirty="0"/>
              <a:t>In collaboration with the </a:t>
            </a:r>
            <a:r>
              <a:rPr lang="en-US" dirty="0" err="1"/>
              <a:t>Shomron</a:t>
            </a:r>
            <a:r>
              <a:rPr lang="en-US" dirty="0"/>
              <a:t> lab</a:t>
            </a:r>
          </a:p>
        </p:txBody>
      </p:sp>
      <p:sp>
        <p:nvSpPr>
          <p:cNvPr id="3" name="Rectangle 2">
            <a:extLst>
              <a:ext uri="{FF2B5EF4-FFF2-40B4-BE49-F238E27FC236}">
                <a16:creationId xmlns:a16="http://schemas.microsoft.com/office/drawing/2014/main" id="{25B9DDA9-4522-1E4C-BCFD-C3F8F4B6A4E6}"/>
              </a:ext>
            </a:extLst>
          </p:cNvPr>
          <p:cNvSpPr/>
          <p:nvPr/>
        </p:nvSpPr>
        <p:spPr>
          <a:xfrm>
            <a:off x="4714067" y="5818038"/>
            <a:ext cx="1370103" cy="923330"/>
          </a:xfrm>
          <a:prstGeom prst="rect">
            <a:avLst/>
          </a:prstGeom>
        </p:spPr>
        <p:txBody>
          <a:bodyPr wrap="square">
            <a:spAutoFit/>
          </a:bodyPr>
          <a:lstStyle/>
          <a:p>
            <a:pPr algn="ctr" rtl="0"/>
            <a:r>
              <a:rPr lang="en-US" dirty="0"/>
              <a:t>NanoString sequential acquisition</a:t>
            </a:r>
          </a:p>
        </p:txBody>
      </p:sp>
      <p:sp>
        <p:nvSpPr>
          <p:cNvPr id="7" name="Rectangle 6">
            <a:extLst>
              <a:ext uri="{FF2B5EF4-FFF2-40B4-BE49-F238E27FC236}">
                <a16:creationId xmlns:a16="http://schemas.microsoft.com/office/drawing/2014/main" id="{04B6AA4C-2CA6-1443-9DC6-03B6B407F08E}"/>
              </a:ext>
            </a:extLst>
          </p:cNvPr>
          <p:cNvSpPr/>
          <p:nvPr/>
        </p:nvSpPr>
        <p:spPr>
          <a:xfrm>
            <a:off x="6012160" y="5818038"/>
            <a:ext cx="1800200" cy="923330"/>
          </a:xfrm>
          <a:prstGeom prst="rect">
            <a:avLst/>
          </a:prstGeom>
        </p:spPr>
        <p:txBody>
          <a:bodyPr wrap="square">
            <a:spAutoFit/>
          </a:bodyPr>
          <a:lstStyle/>
          <a:p>
            <a:pPr algn="ctr" rtl="0"/>
            <a:r>
              <a:rPr lang="en-US" dirty="0"/>
              <a:t>CoCoS </a:t>
            </a:r>
            <a:br>
              <a:rPr lang="en-US" dirty="0"/>
            </a:br>
            <a:r>
              <a:rPr lang="en-US" dirty="0"/>
              <a:t>single snapshot matrix decoding</a:t>
            </a:r>
          </a:p>
        </p:txBody>
      </p:sp>
    </p:spTree>
    <p:custDataLst>
      <p:tags r:id="rId1"/>
    </p:custDataLst>
    <p:extLst>
      <p:ext uri="{BB962C8B-B14F-4D97-AF65-F5344CB8AC3E}">
        <p14:creationId xmlns:p14="http://schemas.microsoft.com/office/powerpoint/2010/main" val="31220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94AB-9A17-AE45-9479-60E29F2B5707}"/>
              </a:ext>
            </a:extLst>
          </p:cNvPr>
          <p:cNvSpPr>
            <a:spLocks noGrp="1"/>
          </p:cNvSpPr>
          <p:nvPr>
            <p:ph type="title"/>
          </p:nvPr>
        </p:nvSpPr>
        <p:spPr>
          <a:xfrm>
            <a:off x="35496" y="44626"/>
            <a:ext cx="9144000" cy="1325563"/>
          </a:xfrm>
        </p:spPr>
        <p:txBody>
          <a:bodyPr/>
          <a:lstStyle/>
          <a:p>
            <a:r>
              <a:rPr lang="en-US" dirty="0"/>
              <a:t>Barcode decoding in a single snapshot</a:t>
            </a:r>
          </a:p>
        </p:txBody>
      </p:sp>
      <p:pic>
        <p:nvPicPr>
          <p:cNvPr id="5" name="Picture 4">
            <a:extLst>
              <a:ext uri="{FF2B5EF4-FFF2-40B4-BE49-F238E27FC236}">
                <a16:creationId xmlns:a16="http://schemas.microsoft.com/office/drawing/2014/main" id="{D7D85EA1-7C8A-4940-BF92-12704271A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051" y="1293403"/>
            <a:ext cx="4669983" cy="5447967"/>
          </a:xfrm>
          <a:prstGeom prst="rect">
            <a:avLst/>
          </a:prstGeom>
        </p:spPr>
      </p:pic>
      <p:sp>
        <p:nvSpPr>
          <p:cNvPr id="6" name="TextBox 5">
            <a:extLst>
              <a:ext uri="{FF2B5EF4-FFF2-40B4-BE49-F238E27FC236}">
                <a16:creationId xmlns:a16="http://schemas.microsoft.com/office/drawing/2014/main" id="{EB462E73-7422-7D45-AC8A-656033A6A252}"/>
              </a:ext>
            </a:extLst>
          </p:cNvPr>
          <p:cNvSpPr txBox="1"/>
          <p:nvPr/>
        </p:nvSpPr>
        <p:spPr>
          <a:xfrm>
            <a:off x="4997994" y="2592270"/>
            <a:ext cx="4078482" cy="3046988"/>
          </a:xfrm>
          <a:prstGeom prst="rect">
            <a:avLst/>
          </a:prstGeom>
          <a:noFill/>
        </p:spPr>
        <p:txBody>
          <a:bodyPr wrap="square" rtlCol="0">
            <a:spAutoFit/>
          </a:bodyPr>
          <a:lstStyle/>
          <a:p>
            <a:pPr marL="342900" indent="-342900" algn="l" rtl="0">
              <a:buClr>
                <a:srgbClr val="00B050"/>
              </a:buClr>
              <a:buFont typeface="Wingdings" pitchFamily="2" charset="2"/>
              <a:buChar char="ü"/>
            </a:pPr>
            <a:r>
              <a:rPr lang="en-US" sz="2400" dirty="0"/>
              <a:t>Single-snapshot decoding:</a:t>
            </a:r>
            <a:br>
              <a:rPr lang="en-US" sz="2400" dirty="0"/>
            </a:br>
            <a:r>
              <a:rPr lang="en-US" sz="2400" b="1" dirty="0"/>
              <a:t>4-fold</a:t>
            </a:r>
            <a:r>
              <a:rPr lang="en-US" sz="2400" dirty="0"/>
              <a:t> increased throughput</a:t>
            </a:r>
            <a:br>
              <a:rPr lang="en-US" sz="2400" dirty="0"/>
            </a:br>
            <a:endParaRPr lang="en-US" sz="2400" dirty="0"/>
          </a:p>
          <a:p>
            <a:pPr marL="342900" indent="-342900" algn="l" rtl="0">
              <a:buClr>
                <a:srgbClr val="00B050"/>
              </a:buClr>
              <a:buFont typeface="Wingdings" pitchFamily="2" charset="2"/>
              <a:buChar char="ü"/>
            </a:pPr>
            <a:r>
              <a:rPr lang="en-US" sz="2400" dirty="0"/>
              <a:t>More colors - No time cost:</a:t>
            </a:r>
            <a:br>
              <a:rPr lang="en-US" sz="2400" dirty="0"/>
            </a:br>
            <a:r>
              <a:rPr lang="en-US" sz="2400" b="1" dirty="0"/>
              <a:t>&gt;410-fold </a:t>
            </a:r>
            <a:r>
              <a:rPr lang="en-US" sz="2400" dirty="0"/>
              <a:t>increase in available barcode combinations</a:t>
            </a:r>
          </a:p>
          <a:p>
            <a:pPr algn="l" rtl="0">
              <a:buClr>
                <a:srgbClr val="00B050"/>
              </a:buClr>
            </a:pPr>
            <a:endParaRPr lang="en-US" sz="2400" dirty="0"/>
          </a:p>
        </p:txBody>
      </p:sp>
      <p:sp>
        <p:nvSpPr>
          <p:cNvPr id="8" name="TextBox 7">
            <a:extLst>
              <a:ext uri="{FF2B5EF4-FFF2-40B4-BE49-F238E27FC236}">
                <a16:creationId xmlns:a16="http://schemas.microsoft.com/office/drawing/2014/main" id="{33A485DE-9958-6743-B808-B09EFC1B35A3}"/>
              </a:ext>
            </a:extLst>
          </p:cNvPr>
          <p:cNvSpPr txBox="1"/>
          <p:nvPr/>
        </p:nvSpPr>
        <p:spPr>
          <a:xfrm>
            <a:off x="5446476" y="6476052"/>
            <a:ext cx="3734036" cy="369332"/>
          </a:xfrm>
          <a:prstGeom prst="rect">
            <a:avLst/>
          </a:prstGeom>
          <a:noFill/>
        </p:spPr>
        <p:txBody>
          <a:bodyPr wrap="none" rtlCol="0">
            <a:spAutoFit/>
          </a:bodyPr>
          <a:lstStyle/>
          <a:p>
            <a:pPr algn="l" rtl="0"/>
            <a:r>
              <a:rPr lang="en-US" dirty="0"/>
              <a:t>In collaboration with the </a:t>
            </a:r>
            <a:r>
              <a:rPr lang="en-US" dirty="0" err="1"/>
              <a:t>Shomron</a:t>
            </a:r>
            <a:r>
              <a:rPr lang="en-US" dirty="0"/>
              <a:t> lab</a:t>
            </a:r>
          </a:p>
        </p:txBody>
      </p:sp>
    </p:spTree>
    <p:extLst>
      <p:ext uri="{BB962C8B-B14F-4D97-AF65-F5344CB8AC3E}">
        <p14:creationId xmlns:p14="http://schemas.microsoft.com/office/powerpoint/2010/main" val="20024946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0.6|0.4|0.4|0.5|0.2"/>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1.1|16.6"/>
</p:tagLst>
</file>

<file path=ppt/tags/tag4.xml><?xml version="1.0" encoding="utf-8"?>
<p:tagLst xmlns:a="http://schemas.openxmlformats.org/drawingml/2006/main" xmlns:r="http://schemas.openxmlformats.org/officeDocument/2006/relationships" xmlns:p="http://schemas.openxmlformats.org/presentationml/2006/main">
  <p:tag name="TIMING" val="|52.3"/>
</p:tagLst>
</file>

<file path=ppt/tags/tag5.xml><?xml version="1.0" encoding="utf-8"?>
<p:tagLst xmlns:a="http://schemas.openxmlformats.org/drawingml/2006/main" xmlns:r="http://schemas.openxmlformats.org/officeDocument/2006/relationships" xmlns:p="http://schemas.openxmlformats.org/presentationml/2006/main">
  <p:tag name="TIMING" val="|69.9"/>
</p:tagLst>
</file>

<file path=ppt/tags/tag6.xml><?xml version="1.0" encoding="utf-8"?>
<p:tagLst xmlns:a="http://schemas.openxmlformats.org/drawingml/2006/main" xmlns:r="http://schemas.openxmlformats.org/officeDocument/2006/relationships" xmlns:p="http://schemas.openxmlformats.org/presentationml/2006/main">
  <p:tag name="TIMING" val="|0.9|0.6|0.4|0.4|0.5|0.2"/>
</p:tagLst>
</file>

<file path=ppt/tags/tag7.xml><?xml version="1.0" encoding="utf-8"?>
<p:tagLst xmlns:a="http://schemas.openxmlformats.org/drawingml/2006/main" xmlns:r="http://schemas.openxmlformats.org/officeDocument/2006/relationships" xmlns:p="http://schemas.openxmlformats.org/presentationml/2006/main">
  <p:tag name="TIMING" val="|0"/>
</p:tagLst>
</file>

<file path=ppt/tags/tag8.xml><?xml version="1.0" encoding="utf-8"?>
<p:tagLst xmlns:a="http://schemas.openxmlformats.org/drawingml/2006/main" xmlns:r="http://schemas.openxmlformats.org/officeDocument/2006/relationships" xmlns:p="http://schemas.openxmlformats.org/presentationml/2006/main">
  <p:tag name="TIMING" val="|0.9|0.6|0.4|0.4|0.5|0.2"/>
</p:tagLst>
</file>

<file path=ppt/tags/tag9.xml><?xml version="1.0" encoding="utf-8"?>
<p:tagLst xmlns:a="http://schemas.openxmlformats.org/drawingml/2006/main" xmlns:r="http://schemas.openxmlformats.org/officeDocument/2006/relationships" xmlns:p="http://schemas.openxmlformats.org/presentationml/2006/main">
  <p:tag name="TIMING" val="|0.9|0.6|0.4|0.4|0.5|0.2"/>
</p:tagLst>
</file>

<file path=ppt/theme/theme1.xml><?xml version="1.0" encoding="utf-8"?>
<a:theme xmlns:a="http://schemas.openxmlformats.org/drawingml/2006/main" name="3_ערכת נושא של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59042</TotalTime>
  <Words>3209</Words>
  <Application>Microsoft Macintosh PowerPoint</Application>
  <PresentationFormat>On-screen Show (4:3)</PresentationFormat>
  <Paragraphs>512</Paragraphs>
  <Slides>30</Slides>
  <Notes>27</Notes>
  <HiddenSlides>14</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Calibri Light</vt:lpstr>
      <vt:lpstr>Cambria Math</vt:lpstr>
      <vt:lpstr>Helvetica</vt:lpstr>
      <vt:lpstr>System Font Regular</vt:lpstr>
      <vt:lpstr>Times New Roman</vt:lpstr>
      <vt:lpstr>Wingdings</vt:lpstr>
      <vt:lpstr>3_ערכת נושא של Office</vt:lpstr>
      <vt:lpstr>Office Theme</vt:lpstr>
      <vt:lpstr>Multi-modal Single-molecule  Imaging with  Continuously Controlled Spectral-resolution (CoCoS🌴) Microscopy</vt:lpstr>
      <vt:lpstr>Fluorescence microscopy: Color as a contrast mechanism</vt:lpstr>
      <vt:lpstr>Optical schemes for wide-field color detection</vt:lpstr>
      <vt:lpstr>🌴CoCoS🌴 Optical  Setup</vt:lpstr>
      <vt:lpstr>Operation principle</vt:lpstr>
      <vt:lpstr>Continuously Controlling Spectral-resolution (CoCoS)</vt:lpstr>
      <vt:lpstr>Continuously Controlling Spectral-resolution (CoCoS)</vt:lpstr>
      <vt:lpstr>Application 1: Color detection  Single microRNA identification using 4-color NanoString barcodes</vt:lpstr>
      <vt:lpstr>Barcode decoding in a single snapshot</vt:lpstr>
      <vt:lpstr>Application 2: Spectroscopy  Resolving the shades of far-red dyes (spectral detection with a single laser excitation) </vt:lpstr>
      <vt:lpstr>PowerPoint Presentation</vt:lpstr>
      <vt:lpstr>Future application: 6 targets with a single excitation</vt:lpstr>
      <vt:lpstr>Application 3:  Measuring nm distances with smFRET</vt:lpstr>
      <vt:lpstr>PowerPoint Presentation</vt:lpstr>
      <vt:lpstr>PowerPoint Presentation</vt:lpstr>
      <vt:lpstr>PowerPoint Presentation</vt:lpstr>
      <vt:lpstr>Optical schemes for wide-field color detection</vt:lpstr>
      <vt:lpstr>Fluorescence microscopy: Color as a contrast mechanism</vt:lpstr>
      <vt:lpstr>Fluorescently recording dynamics</vt:lpstr>
      <vt:lpstr>Optical schemes for wide-field color detection</vt:lpstr>
      <vt:lpstr>Optical schemes for wide-field color detection</vt:lpstr>
      <vt:lpstr>Application 3: Dynamic color detection </vt:lpstr>
      <vt:lpstr>What are we after?</vt:lpstr>
      <vt:lpstr>Resolving two shades of green</vt:lpstr>
      <vt:lpstr>Alternating Laser Excitation (ALEX)</vt:lpstr>
      <vt:lpstr>Optical schemes for color detection</vt:lpstr>
      <vt:lpstr>Optical schemes for color detection</vt:lpstr>
      <vt:lpstr>Optical schemes for color detection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throughput, ultra-sensitive single-molecule detection platform for biomarkers</dc:title>
  <dc:creator>Jonathan</dc:creator>
  <cp:lastModifiedBy>Jonathan Jeffet</cp:lastModifiedBy>
  <cp:revision>2181</cp:revision>
  <cp:lastPrinted>2020-10-31T13:34:38Z</cp:lastPrinted>
  <dcterms:created xsi:type="dcterms:W3CDTF">2015-05-31T07:54:51Z</dcterms:created>
  <dcterms:modified xsi:type="dcterms:W3CDTF">2020-11-25T11:21:59Z</dcterms:modified>
</cp:coreProperties>
</file>